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9" r:id="rId6"/>
    <p:sldId id="261" r:id="rId7"/>
    <p:sldId id="273" r:id="rId8"/>
    <p:sldId id="274" r:id="rId9"/>
    <p:sldId id="275" r:id="rId10"/>
    <p:sldId id="276" r:id="rId11"/>
    <p:sldId id="277" r:id="rId12"/>
    <p:sldId id="283" r:id="rId13"/>
    <p:sldId id="284" r:id="rId14"/>
    <p:sldId id="287" r:id="rId15"/>
    <p:sldId id="285" r:id="rId16"/>
    <p:sldId id="308" r:id="rId17"/>
    <p:sldId id="295" r:id="rId18"/>
    <p:sldId id="300" r:id="rId19"/>
    <p:sldId id="301" r:id="rId20"/>
    <p:sldId id="296" r:id="rId21"/>
    <p:sldId id="302" r:id="rId22"/>
    <p:sldId id="278" r:id="rId23"/>
    <p:sldId id="279" r:id="rId24"/>
    <p:sldId id="280" r:id="rId25"/>
    <p:sldId id="281" r:id="rId26"/>
    <p:sldId id="282" r:id="rId27"/>
    <p:sldId id="288" r:id="rId28"/>
    <p:sldId id="289" r:id="rId29"/>
    <p:sldId id="290" r:id="rId30"/>
    <p:sldId id="291" r:id="rId31"/>
    <p:sldId id="307" r:id="rId32"/>
    <p:sldId id="297" r:id="rId33"/>
    <p:sldId id="304" r:id="rId34"/>
    <p:sldId id="305" r:id="rId35"/>
    <p:sldId id="298" r:id="rId36"/>
    <p:sldId id="306" r:id="rId37"/>
    <p:sldId id="292" r:id="rId38"/>
    <p:sldId id="293" r:id="rId39"/>
    <p:sldId id="294" r:id="rId40"/>
    <p:sldId id="299" r:id="rId41"/>
    <p:sldId id="271" r:id="rId42"/>
  </p:sldIdLst>
  <p:sldSz cx="18288000" cy="10287000"/>
  <p:notesSz cx="6858000" cy="9144000"/>
  <p:embeddedFontLst>
    <p:embeddedFont>
      <p:font typeface="Calibri" panose="020F0502020204030204" pitchFamily="34" charset="0"/>
      <p:regular r:id="rId43"/>
      <p:bold r:id="rId44"/>
      <p:italic r:id="rId45"/>
      <p:boldItalic r:id="rId46"/>
    </p:embeddedFont>
    <p:embeddedFont>
      <p:font typeface="Libre Baskerville" panose="02000000000000000000" pitchFamily="2" charset="0"/>
      <p:regular r:id="rId47"/>
      <p:bold r:id="rId48"/>
      <p:italic r:id="rId49"/>
    </p:embeddedFont>
    <p:embeddedFont>
      <p:font typeface="Public Sans" panose="020B0604020202020204" charset="0"/>
      <p:regular r:id="rId50"/>
    </p:embeddedFont>
    <p:embeddedFont>
      <p:font typeface="Public Sans Bol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BFF"/>
    <a:srgbClr val="222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5C4CA5-BA40-4511-AE8B-E32963D1E289}" vWet="4" dt="2022-04-02T04:44:57.394"/>
    <p1510:client id="{E399CBBA-E2EB-417E-9E59-1A3406C8D7E1}" v="1" dt="2022-04-02T04:44:55.3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297" autoAdjust="0"/>
  </p:normalViewPr>
  <p:slideViewPr>
    <p:cSldViewPr>
      <p:cViewPr varScale="1">
        <p:scale>
          <a:sx n="55" d="100"/>
          <a:sy n="55" d="100"/>
        </p:scale>
        <p:origin x="677"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NG Peiling" userId="9e83c635-9009-471d-914c-9532bb3d0b4e" providerId="ADAL" clId="{E399CBBA-E2EB-417E-9E59-1A3406C8D7E1}"/>
    <pc:docChg chg="modSld sldOrd">
      <pc:chgData name="TING Peiling" userId="9e83c635-9009-471d-914c-9532bb3d0b4e" providerId="ADAL" clId="{E399CBBA-E2EB-417E-9E59-1A3406C8D7E1}" dt="2022-04-02T05:06:02.585" v="73" actId="20577"/>
      <pc:docMkLst>
        <pc:docMk/>
      </pc:docMkLst>
      <pc:sldChg chg="ord">
        <pc:chgData name="TING Peiling" userId="9e83c635-9009-471d-914c-9532bb3d0b4e" providerId="ADAL" clId="{E399CBBA-E2EB-417E-9E59-1A3406C8D7E1}" dt="2022-04-02T04:44:55.300" v="1"/>
        <pc:sldMkLst>
          <pc:docMk/>
          <pc:sldMk cId="4044439510" sldId="300"/>
        </pc:sldMkLst>
      </pc:sldChg>
      <pc:sldChg chg="modSp mod">
        <pc:chgData name="TING Peiling" userId="9e83c635-9009-471d-914c-9532bb3d0b4e" providerId="ADAL" clId="{E399CBBA-E2EB-417E-9E59-1A3406C8D7E1}" dt="2022-04-02T05:04:13.696" v="39" actId="20577"/>
        <pc:sldMkLst>
          <pc:docMk/>
          <pc:sldMk cId="734638266" sldId="301"/>
        </pc:sldMkLst>
        <pc:spChg chg="mod">
          <ac:chgData name="TING Peiling" userId="9e83c635-9009-471d-914c-9532bb3d0b4e" providerId="ADAL" clId="{E399CBBA-E2EB-417E-9E59-1A3406C8D7E1}" dt="2022-04-02T05:04:13.696" v="39" actId="20577"/>
          <ac:spMkLst>
            <pc:docMk/>
            <pc:sldMk cId="734638266" sldId="301"/>
            <ac:spMk id="17" creationId="{8F5800A8-AE28-43CD-B106-E8DF0444FC54}"/>
          </ac:spMkLst>
        </pc:spChg>
      </pc:sldChg>
      <pc:sldChg chg="modSp mod">
        <pc:chgData name="TING Peiling" userId="9e83c635-9009-471d-914c-9532bb3d0b4e" providerId="ADAL" clId="{E399CBBA-E2EB-417E-9E59-1A3406C8D7E1}" dt="2022-04-02T05:06:02.585" v="73" actId="20577"/>
        <pc:sldMkLst>
          <pc:docMk/>
          <pc:sldMk cId="2521308674" sldId="305"/>
        </pc:sldMkLst>
        <pc:spChg chg="mod">
          <ac:chgData name="TING Peiling" userId="9e83c635-9009-471d-914c-9532bb3d0b4e" providerId="ADAL" clId="{E399CBBA-E2EB-417E-9E59-1A3406C8D7E1}" dt="2022-04-02T05:06:02.585" v="73" actId="20577"/>
          <ac:spMkLst>
            <pc:docMk/>
            <pc:sldMk cId="2521308674" sldId="305"/>
            <ac:spMk id="17" creationId="{8F5800A8-AE28-43CD-B106-E8DF0444FC5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9966" t="35510" b="30720"/>
          <a:stretch>
            <a:fillRect/>
          </a:stretch>
        </p:blipFill>
        <p:spPr>
          <a:xfrm>
            <a:off x="0" y="0"/>
            <a:ext cx="18288000" cy="10287000"/>
          </a:xfrm>
          <a:prstGeom prst="rect">
            <a:avLst/>
          </a:prstGeom>
        </p:spPr>
      </p:pic>
      <p:grpSp>
        <p:nvGrpSpPr>
          <p:cNvPr id="10" name="Group 10"/>
          <p:cNvGrpSpPr/>
          <p:nvPr/>
        </p:nvGrpSpPr>
        <p:grpSpPr>
          <a:xfrm>
            <a:off x="1695238" y="3608931"/>
            <a:ext cx="11959530" cy="4547852"/>
            <a:chOff x="0" y="904608"/>
            <a:chExt cx="15946039" cy="6063802"/>
          </a:xfrm>
        </p:grpSpPr>
        <p:sp>
          <p:nvSpPr>
            <p:cNvPr id="11" name="TextBox 11"/>
            <p:cNvSpPr txBox="1"/>
            <p:nvPr/>
          </p:nvSpPr>
          <p:spPr>
            <a:xfrm>
              <a:off x="0" y="904608"/>
              <a:ext cx="15946039" cy="5182530"/>
            </a:xfrm>
            <a:prstGeom prst="rect">
              <a:avLst/>
            </a:prstGeom>
          </p:spPr>
          <p:txBody>
            <a:bodyPr lIns="0" tIns="0" rIns="0" bIns="0" rtlCol="0" anchor="t">
              <a:spAutoFit/>
            </a:bodyPr>
            <a:lstStyle/>
            <a:p>
              <a:pPr>
                <a:lnSpc>
                  <a:spcPts val="16200"/>
                </a:lnSpc>
              </a:pPr>
              <a:r>
                <a:rPr lang="en-US" sz="8000" spc="-270" dirty="0">
                  <a:solidFill>
                    <a:srgbClr val="FFC000"/>
                  </a:solidFill>
                  <a:latin typeface="Libre Baskerville"/>
                </a:rPr>
                <a:t>SGGoldenGoose</a:t>
              </a:r>
            </a:p>
            <a:p>
              <a:pPr>
                <a:lnSpc>
                  <a:spcPts val="16200"/>
                </a:lnSpc>
              </a:pPr>
              <a:r>
                <a:rPr lang="en-US" sz="7500" spc="-270" dirty="0">
                  <a:solidFill>
                    <a:schemeClr val="bg1"/>
                  </a:solidFill>
                  <a:latin typeface="Libre Baskerville"/>
                </a:rPr>
                <a:t>User Guide</a:t>
              </a:r>
            </a:p>
          </p:txBody>
        </p:sp>
        <p:sp>
          <p:nvSpPr>
            <p:cNvPr id="12" name="TextBox 12"/>
            <p:cNvSpPr txBox="1"/>
            <p:nvPr/>
          </p:nvSpPr>
          <p:spPr>
            <a:xfrm>
              <a:off x="0" y="6336162"/>
              <a:ext cx="15946039" cy="632248"/>
            </a:xfrm>
            <a:prstGeom prst="rect">
              <a:avLst/>
            </a:prstGeom>
          </p:spPr>
          <p:txBody>
            <a:bodyPr lIns="0" tIns="0" rIns="0" bIns="0" rtlCol="0" anchor="t">
              <a:spAutoFit/>
            </a:bodyPr>
            <a:lstStyle/>
            <a:p>
              <a:pPr>
                <a:lnSpc>
                  <a:spcPts val="3919"/>
                </a:lnSpc>
              </a:pPr>
              <a:r>
                <a:rPr lang="en-US" sz="2800" dirty="0">
                  <a:solidFill>
                    <a:schemeClr val="bg1">
                      <a:lumMod val="85000"/>
                    </a:schemeClr>
                  </a:solidFill>
                  <a:latin typeface="Public Sans"/>
                </a:rPr>
                <a:t>The journey to search for your </a:t>
              </a:r>
              <a:r>
                <a:rPr lang="en-US" sz="2800" dirty="0">
                  <a:solidFill>
                    <a:srgbClr val="FFFF00"/>
                  </a:solidFill>
                  <a:latin typeface="Public Sans"/>
                </a:rPr>
                <a:t>Golden Goose </a:t>
              </a:r>
              <a:r>
                <a:rPr lang="en-US" sz="2800" dirty="0">
                  <a:solidFill>
                    <a:schemeClr val="bg1">
                      <a:lumMod val="85000"/>
                    </a:schemeClr>
                  </a:solidFill>
                  <a:latin typeface="Public Sans"/>
                </a:rPr>
                <a:t>starts now</a:t>
              </a:r>
            </a:p>
          </p:txBody>
        </p:sp>
      </p:grpSp>
      <p:sp>
        <p:nvSpPr>
          <p:cNvPr id="13" name="TextBox 13"/>
          <p:cNvSpPr txBox="1"/>
          <p:nvPr/>
        </p:nvSpPr>
        <p:spPr>
          <a:xfrm>
            <a:off x="14205740" y="1117494"/>
            <a:ext cx="3053560" cy="328231"/>
          </a:xfrm>
          <a:prstGeom prst="rect">
            <a:avLst/>
          </a:prstGeom>
        </p:spPr>
        <p:txBody>
          <a:bodyPr lIns="0" tIns="0" rIns="0" bIns="0" rtlCol="0" anchor="t">
            <a:spAutoFit/>
          </a:bodyPr>
          <a:lstStyle/>
          <a:p>
            <a:pPr algn="r">
              <a:lnSpc>
                <a:spcPts val="2800"/>
              </a:lnSpc>
            </a:pPr>
            <a:r>
              <a:rPr lang="en-US" sz="2000" spc="20" dirty="0">
                <a:solidFill>
                  <a:srgbClr val="FFFFFF"/>
                </a:solidFill>
                <a:latin typeface="Public Sans Bold"/>
              </a:rPr>
              <a:t>ISSS608 Group 5</a:t>
            </a:r>
          </a:p>
        </p:txBody>
      </p:sp>
      <p:pic>
        <p:nvPicPr>
          <p:cNvPr id="23" name="Picture 22">
            <a:extLst>
              <a:ext uri="{FF2B5EF4-FFF2-40B4-BE49-F238E27FC236}">
                <a16:creationId xmlns:a16="http://schemas.microsoft.com/office/drawing/2014/main" id="{68A47290-A5D2-4427-AF7D-62C9287F803D}"/>
              </a:ext>
            </a:extLst>
          </p:cNvPr>
          <p:cNvPicPr>
            <a:picLocks noChangeAspect="1"/>
          </p:cNvPicPr>
          <p:nvPr/>
        </p:nvPicPr>
        <p:blipFill>
          <a:blip r:embed="rId3"/>
          <a:stretch>
            <a:fillRect/>
          </a:stretch>
        </p:blipFill>
        <p:spPr>
          <a:xfrm>
            <a:off x="1600200" y="1964326"/>
            <a:ext cx="1905000" cy="16446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2. Buy</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2.2 Price Sensitivity Tab – User’s interface</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08</a:t>
            </a:r>
          </a:p>
        </p:txBody>
      </p:sp>
      <p:sp>
        <p:nvSpPr>
          <p:cNvPr id="17" name="TextBox 16">
            <a:extLst>
              <a:ext uri="{FF2B5EF4-FFF2-40B4-BE49-F238E27FC236}">
                <a16:creationId xmlns:a16="http://schemas.microsoft.com/office/drawing/2014/main" id="{8F5800A8-AE28-43CD-B106-E8DF0444FC54}"/>
              </a:ext>
            </a:extLst>
          </p:cNvPr>
          <p:cNvSpPr txBox="1"/>
          <p:nvPr/>
        </p:nvSpPr>
        <p:spPr>
          <a:xfrm>
            <a:off x="6336390" y="2368527"/>
            <a:ext cx="10808610" cy="3590727"/>
          </a:xfrm>
          <a:prstGeom prst="rect">
            <a:avLst/>
          </a:prstGeom>
        </p:spPr>
        <p:txBody>
          <a:bodyPr wrap="square" lIns="0" tIns="0" rIns="0" bIns="0" rtlCol="0" anchor="t">
            <a:spAutoFit/>
          </a:bodyPr>
          <a:lstStyle/>
          <a:p>
            <a:pPr marL="457200" lvl="0" indent="-457200">
              <a:lnSpc>
                <a:spcPts val="5600"/>
              </a:lnSpc>
              <a:spcBef>
                <a:spcPct val="0"/>
              </a:spcBef>
              <a:buAutoNum type="arabicParenR"/>
            </a:pPr>
            <a:r>
              <a:rPr lang="en-US" sz="2000" u="none" dirty="0">
                <a:latin typeface="Public Sans"/>
              </a:rPr>
              <a:t>Choose the attribute that you would like to compare against unit price</a:t>
            </a:r>
          </a:p>
          <a:p>
            <a:pPr marL="457200" lvl="0" indent="-457200">
              <a:lnSpc>
                <a:spcPts val="5600"/>
              </a:lnSpc>
              <a:spcBef>
                <a:spcPct val="0"/>
              </a:spcBef>
              <a:buAutoNum type="arabicParenR"/>
            </a:pPr>
            <a:r>
              <a:rPr lang="en-US" sz="2000" dirty="0">
                <a:latin typeface="Public Sans"/>
              </a:rPr>
              <a:t>Choose the type of statistical test to perform:</a:t>
            </a:r>
          </a:p>
          <a:p>
            <a:pPr marL="800100" lvl="1" indent="-342900">
              <a:spcBef>
                <a:spcPct val="0"/>
              </a:spcBef>
              <a:buFont typeface="Arial" panose="020B0604020202020204" pitchFamily="34" charset="0"/>
              <a:buChar char="•"/>
            </a:pPr>
            <a:r>
              <a:rPr lang="en-US" sz="2000" u="none" dirty="0">
                <a:latin typeface="Public Sans"/>
              </a:rPr>
              <a:t>Tests are not available for postal </a:t>
            </a:r>
            <a:r>
              <a:rPr lang="en-US" sz="2000" dirty="0">
                <a:latin typeface="Public Sans"/>
              </a:rPr>
              <a:t>d</a:t>
            </a:r>
            <a:r>
              <a:rPr lang="en-US" sz="2000" u="none" dirty="0">
                <a:latin typeface="Public Sans"/>
              </a:rPr>
              <a:t>istrict</a:t>
            </a:r>
          </a:p>
          <a:p>
            <a:pPr marL="800100" lvl="1" indent="-342900">
              <a:spcBef>
                <a:spcPct val="0"/>
              </a:spcBef>
              <a:buFont typeface="Arial" panose="020B0604020202020204" pitchFamily="34" charset="0"/>
              <a:buChar char="•"/>
            </a:pPr>
            <a:r>
              <a:rPr lang="en-US" sz="2000" u="none" dirty="0">
                <a:latin typeface="Public Sans"/>
              </a:rPr>
              <a:t>For categorical (type of sale, size, property type, age and tenure) variables, the test determines if there is significant difference in the mean uni</a:t>
            </a:r>
            <a:r>
              <a:rPr lang="en-US" sz="2000" dirty="0">
                <a:latin typeface="Public Sans"/>
              </a:rPr>
              <a:t>t price of each group</a:t>
            </a:r>
          </a:p>
          <a:p>
            <a:pPr marL="800100" lvl="1" indent="-342900">
              <a:spcBef>
                <a:spcPct val="0"/>
              </a:spcBef>
              <a:buFont typeface="Arial" panose="020B0604020202020204" pitchFamily="34" charset="0"/>
              <a:buChar char="•"/>
            </a:pPr>
            <a:r>
              <a:rPr lang="en-US" sz="2000" dirty="0">
                <a:latin typeface="Public Sans"/>
              </a:rPr>
              <a:t>For continuous variables (distance to nearest MRT, driving time to CBD), the test determines if the attribute chosen is linearly correlated to unit price</a:t>
            </a:r>
          </a:p>
          <a:p>
            <a:pPr marL="800100" lvl="1" indent="-342900">
              <a:spcBef>
                <a:spcPct val="0"/>
              </a:spcBef>
              <a:buFont typeface="Arial" panose="020B0604020202020204" pitchFamily="34" charset="0"/>
              <a:buChar char="•"/>
            </a:pPr>
            <a:endParaRPr lang="en-US" sz="2000" dirty="0">
              <a:latin typeface="Public Sans"/>
            </a:endParaRPr>
          </a:p>
          <a:p>
            <a:pPr>
              <a:spcBef>
                <a:spcPct val="0"/>
              </a:spcBef>
            </a:pPr>
            <a:r>
              <a:rPr lang="en-US" sz="2000" dirty="0">
                <a:latin typeface="Public Sans"/>
              </a:rPr>
              <a:t>The plot will update according your chosen input from steps 1 and 2</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pic>
        <p:nvPicPr>
          <p:cNvPr id="29" name="Picture 28">
            <a:extLst>
              <a:ext uri="{FF2B5EF4-FFF2-40B4-BE49-F238E27FC236}">
                <a16:creationId xmlns:a16="http://schemas.microsoft.com/office/drawing/2014/main" id="{B4FC0FB0-FD9B-4BDC-BC6E-A37D99A01DD7}"/>
              </a:ext>
            </a:extLst>
          </p:cNvPr>
          <p:cNvPicPr>
            <a:picLocks noChangeAspect="1"/>
          </p:cNvPicPr>
          <p:nvPr/>
        </p:nvPicPr>
        <p:blipFill rotWithShape="1">
          <a:blip r:embed="rId3"/>
          <a:srcRect l="6189" t="21853" r="83044" b="32181"/>
          <a:stretch/>
        </p:blipFill>
        <p:spPr>
          <a:xfrm>
            <a:off x="1489387" y="2368527"/>
            <a:ext cx="4495800" cy="6238005"/>
          </a:xfrm>
          <a:prstGeom prst="rect">
            <a:avLst/>
          </a:prstGeom>
        </p:spPr>
      </p:pic>
      <p:grpSp>
        <p:nvGrpSpPr>
          <p:cNvPr id="2" name="Group 1">
            <a:extLst>
              <a:ext uri="{FF2B5EF4-FFF2-40B4-BE49-F238E27FC236}">
                <a16:creationId xmlns:a16="http://schemas.microsoft.com/office/drawing/2014/main" id="{9BE73AB6-9621-4AF4-83D5-B5AC686E5885}"/>
              </a:ext>
            </a:extLst>
          </p:cNvPr>
          <p:cNvGrpSpPr/>
          <p:nvPr/>
        </p:nvGrpSpPr>
        <p:grpSpPr>
          <a:xfrm>
            <a:off x="3965238" y="3028550"/>
            <a:ext cx="647254" cy="647254"/>
            <a:chOff x="4759730" y="2293561"/>
            <a:chExt cx="647254" cy="647254"/>
          </a:xfrm>
        </p:grpSpPr>
        <p:grpSp>
          <p:nvGrpSpPr>
            <p:cNvPr id="31" name="Group 3">
              <a:extLst>
                <a:ext uri="{FF2B5EF4-FFF2-40B4-BE49-F238E27FC236}">
                  <a16:creationId xmlns:a16="http://schemas.microsoft.com/office/drawing/2014/main" id="{2B6ABF89-3C15-4F65-8552-F50075A73D9B}"/>
                </a:ext>
              </a:extLst>
            </p:cNvPr>
            <p:cNvGrpSpPr/>
            <p:nvPr/>
          </p:nvGrpSpPr>
          <p:grpSpPr>
            <a:xfrm>
              <a:off x="4759730" y="2293561"/>
              <a:ext cx="647254" cy="647254"/>
              <a:chOff x="0" y="0"/>
              <a:chExt cx="6350000" cy="6350000"/>
            </a:xfrm>
            <a:solidFill>
              <a:srgbClr val="C00000"/>
            </a:solidFill>
          </p:grpSpPr>
          <p:sp>
            <p:nvSpPr>
              <p:cNvPr id="32" name="Freeform 4">
                <a:extLst>
                  <a:ext uri="{FF2B5EF4-FFF2-40B4-BE49-F238E27FC236}">
                    <a16:creationId xmlns:a16="http://schemas.microsoft.com/office/drawing/2014/main" id="{D9171011-81FD-454B-ADAF-6ABDF3C7549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3" name="TextBox 5">
              <a:extLst>
                <a:ext uri="{FF2B5EF4-FFF2-40B4-BE49-F238E27FC236}">
                  <a16:creationId xmlns:a16="http://schemas.microsoft.com/office/drawing/2014/main" id="{0714AF9F-0A6D-4A19-A1F8-738C65D4D177}"/>
                </a:ext>
              </a:extLst>
            </p:cNvPr>
            <p:cNvSpPr txBox="1"/>
            <p:nvPr/>
          </p:nvSpPr>
          <p:spPr>
            <a:xfrm>
              <a:off x="4876800" y="2476340"/>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1</a:t>
              </a:r>
            </a:p>
          </p:txBody>
        </p:sp>
      </p:grpSp>
      <p:grpSp>
        <p:nvGrpSpPr>
          <p:cNvPr id="3" name="Group 2">
            <a:extLst>
              <a:ext uri="{FF2B5EF4-FFF2-40B4-BE49-F238E27FC236}">
                <a16:creationId xmlns:a16="http://schemas.microsoft.com/office/drawing/2014/main" id="{C1F2BB58-9B44-4E57-9BE5-329D7427A1A1}"/>
              </a:ext>
            </a:extLst>
          </p:cNvPr>
          <p:cNvGrpSpPr/>
          <p:nvPr/>
        </p:nvGrpSpPr>
        <p:grpSpPr>
          <a:xfrm>
            <a:off x="3966682" y="5901653"/>
            <a:ext cx="647254" cy="647254"/>
            <a:chOff x="8731083" y="2319074"/>
            <a:chExt cx="647254" cy="647254"/>
          </a:xfrm>
        </p:grpSpPr>
        <p:grpSp>
          <p:nvGrpSpPr>
            <p:cNvPr id="34" name="Group 3">
              <a:extLst>
                <a:ext uri="{FF2B5EF4-FFF2-40B4-BE49-F238E27FC236}">
                  <a16:creationId xmlns:a16="http://schemas.microsoft.com/office/drawing/2014/main" id="{552CB4A5-D53F-4001-8CEA-E8944D54AB67}"/>
                </a:ext>
              </a:extLst>
            </p:cNvPr>
            <p:cNvGrpSpPr/>
            <p:nvPr/>
          </p:nvGrpSpPr>
          <p:grpSpPr>
            <a:xfrm>
              <a:off x="8731083" y="2319074"/>
              <a:ext cx="647254" cy="647254"/>
              <a:chOff x="0" y="0"/>
              <a:chExt cx="6350000" cy="6350000"/>
            </a:xfrm>
            <a:solidFill>
              <a:srgbClr val="C00000"/>
            </a:solidFill>
          </p:grpSpPr>
          <p:sp>
            <p:nvSpPr>
              <p:cNvPr id="35" name="Freeform 4">
                <a:extLst>
                  <a:ext uri="{FF2B5EF4-FFF2-40B4-BE49-F238E27FC236}">
                    <a16:creationId xmlns:a16="http://schemas.microsoft.com/office/drawing/2014/main" id="{E0BB73C0-7BFD-42C3-8BB0-09DC607AB30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6" name="TextBox 5">
              <a:extLst>
                <a:ext uri="{FF2B5EF4-FFF2-40B4-BE49-F238E27FC236}">
                  <a16:creationId xmlns:a16="http://schemas.microsoft.com/office/drawing/2014/main" id="{D74DE62E-0C9E-40A9-860F-53F2A421518B}"/>
                </a:ext>
              </a:extLst>
            </p:cNvPr>
            <p:cNvSpPr txBox="1"/>
            <p:nvPr/>
          </p:nvSpPr>
          <p:spPr>
            <a:xfrm>
              <a:off x="8848153" y="2501853"/>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2</a:t>
              </a:r>
            </a:p>
          </p:txBody>
        </p:sp>
      </p:grpSp>
      <p:pic>
        <p:nvPicPr>
          <p:cNvPr id="47" name="Picture 46">
            <a:extLst>
              <a:ext uri="{FF2B5EF4-FFF2-40B4-BE49-F238E27FC236}">
                <a16:creationId xmlns:a16="http://schemas.microsoft.com/office/drawing/2014/main" id="{27AA2C5C-58DF-4B6B-817F-148893F180F2}"/>
              </a:ext>
            </a:extLst>
          </p:cNvPr>
          <p:cNvPicPr>
            <a:picLocks noChangeAspect="1"/>
          </p:cNvPicPr>
          <p:nvPr/>
        </p:nvPicPr>
        <p:blipFill rotWithShape="1">
          <a:blip r:embed="rId3"/>
          <a:srcRect l="16992" t="22363" r="50198" b="28431"/>
          <a:stretch/>
        </p:blipFill>
        <p:spPr>
          <a:xfrm>
            <a:off x="7543800" y="6225279"/>
            <a:ext cx="7766092" cy="3785319"/>
          </a:xfrm>
          <a:prstGeom prst="rect">
            <a:avLst/>
          </a:prstGeom>
        </p:spPr>
      </p:pic>
    </p:spTree>
    <p:extLst>
      <p:ext uri="{BB962C8B-B14F-4D97-AF65-F5344CB8AC3E}">
        <p14:creationId xmlns:p14="http://schemas.microsoft.com/office/powerpoint/2010/main" val="370578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2. Buy</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2.2 Price Sensitivity Tab – Reactive Visualization (</a:t>
            </a:r>
            <a:r>
              <a:rPr lang="en-US" sz="2000" dirty="0">
                <a:latin typeface="Public Sans"/>
              </a:rPr>
              <a:t>1/3</a:t>
            </a:r>
            <a:r>
              <a:rPr lang="en-US" sz="2000" u="none" dirty="0">
                <a:latin typeface="Public Sans"/>
              </a:rPr>
              <a:t>)</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09</a:t>
            </a:r>
          </a:p>
        </p:txBody>
      </p:sp>
      <p:sp>
        <p:nvSpPr>
          <p:cNvPr id="17" name="TextBox 16">
            <a:extLst>
              <a:ext uri="{FF2B5EF4-FFF2-40B4-BE49-F238E27FC236}">
                <a16:creationId xmlns:a16="http://schemas.microsoft.com/office/drawing/2014/main" id="{8F5800A8-AE28-43CD-B106-E8DF0444FC54}"/>
              </a:ext>
            </a:extLst>
          </p:cNvPr>
          <p:cNvSpPr txBox="1"/>
          <p:nvPr/>
        </p:nvSpPr>
        <p:spPr>
          <a:xfrm>
            <a:off x="1454915" y="2284586"/>
            <a:ext cx="7308085" cy="3693319"/>
          </a:xfrm>
          <a:prstGeom prst="rect">
            <a:avLst/>
          </a:prstGeom>
        </p:spPr>
        <p:txBody>
          <a:bodyPr wrap="square" lIns="0" tIns="0" rIns="0" bIns="0" rtlCol="0" anchor="t">
            <a:spAutoFit/>
          </a:bodyPr>
          <a:lstStyle/>
          <a:p>
            <a:pPr marL="342900" lvl="0" indent="-342900">
              <a:spcBef>
                <a:spcPct val="0"/>
              </a:spcBef>
              <a:buFont typeface="Arial" panose="020B0604020202020204" pitchFamily="34" charset="0"/>
              <a:buChar char="•"/>
            </a:pPr>
            <a:r>
              <a:rPr lang="en-US" sz="2000" u="none" dirty="0">
                <a:latin typeface="Public Sans"/>
              </a:rPr>
              <a:t>If postal district is chosen (default input), a violin box plot is shown. </a:t>
            </a:r>
          </a:p>
          <a:p>
            <a:pPr marL="342900" lvl="0" indent="-342900">
              <a:spcBef>
                <a:spcPct val="0"/>
              </a:spcBef>
              <a:buFont typeface="Arial" panose="020B0604020202020204" pitchFamily="34" charset="0"/>
              <a:buChar char="•"/>
            </a:pPr>
            <a:endParaRPr lang="en-US" sz="2000" u="none" dirty="0">
              <a:latin typeface="Public Sans"/>
            </a:endParaRPr>
          </a:p>
          <a:p>
            <a:pPr marL="342900" lvl="0" indent="-342900">
              <a:spcBef>
                <a:spcPct val="0"/>
              </a:spcBef>
              <a:buFont typeface="Arial" panose="020B0604020202020204" pitchFamily="34" charset="0"/>
              <a:buChar char="•"/>
            </a:pPr>
            <a:r>
              <a:rPr lang="en-US" sz="2000" dirty="0">
                <a:latin typeface="Public Sans"/>
              </a:rPr>
              <a:t>The violin plot shows the distribution of unit price within each postal district.</a:t>
            </a:r>
          </a:p>
          <a:p>
            <a:pPr marL="342900" lvl="0" indent="-342900">
              <a:spcBef>
                <a:spcPct val="0"/>
              </a:spcBef>
              <a:buFont typeface="Arial" panose="020B0604020202020204" pitchFamily="34" charset="0"/>
              <a:buChar char="•"/>
            </a:pPr>
            <a:endParaRPr lang="en-US" sz="2000" dirty="0">
              <a:latin typeface="Public Sans"/>
            </a:endParaRPr>
          </a:p>
          <a:p>
            <a:pPr marL="342900" lvl="0" indent="-342900">
              <a:spcBef>
                <a:spcPct val="0"/>
              </a:spcBef>
              <a:buFont typeface="Arial" panose="020B0604020202020204" pitchFamily="34" charset="0"/>
              <a:buChar char="•"/>
            </a:pPr>
            <a:r>
              <a:rPr lang="en-US" sz="2000" dirty="0">
                <a:latin typeface="Public Sans"/>
              </a:rPr>
              <a:t>The boxplot shows the inter-quartile range and median unit price within each postal district.</a:t>
            </a:r>
          </a:p>
          <a:p>
            <a:pPr marL="342900" lvl="0" indent="-342900">
              <a:spcBef>
                <a:spcPct val="0"/>
              </a:spcBef>
              <a:buFont typeface="Arial" panose="020B0604020202020204" pitchFamily="34" charset="0"/>
              <a:buChar char="•"/>
            </a:pPr>
            <a:endParaRPr lang="en-US" sz="2000" dirty="0">
              <a:latin typeface="Public Sans"/>
            </a:endParaRPr>
          </a:p>
          <a:p>
            <a:pPr marL="342900" lvl="0" indent="-342900">
              <a:spcBef>
                <a:spcPct val="0"/>
              </a:spcBef>
              <a:buFont typeface="Arial" panose="020B0604020202020204" pitchFamily="34" charset="0"/>
              <a:buChar char="•"/>
            </a:pPr>
            <a:r>
              <a:rPr lang="en-US" sz="2000" dirty="0">
                <a:latin typeface="Public Sans"/>
              </a:rPr>
              <a:t>For easy reference, users can expand the collapsible postal district reference map at the bottom to view the geographical location of each postal district.</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pic>
        <p:nvPicPr>
          <p:cNvPr id="47" name="Picture 46">
            <a:extLst>
              <a:ext uri="{FF2B5EF4-FFF2-40B4-BE49-F238E27FC236}">
                <a16:creationId xmlns:a16="http://schemas.microsoft.com/office/drawing/2014/main" id="{27AA2C5C-58DF-4B6B-817F-148893F180F2}"/>
              </a:ext>
            </a:extLst>
          </p:cNvPr>
          <p:cNvPicPr>
            <a:picLocks noChangeAspect="1"/>
          </p:cNvPicPr>
          <p:nvPr/>
        </p:nvPicPr>
        <p:blipFill rotWithShape="1">
          <a:blip r:embed="rId3"/>
          <a:srcRect l="16992" t="22363" r="50198" b="28431"/>
          <a:stretch/>
        </p:blipFill>
        <p:spPr>
          <a:xfrm>
            <a:off x="9144000" y="2284586"/>
            <a:ext cx="7766092" cy="3785319"/>
          </a:xfrm>
          <a:prstGeom prst="rect">
            <a:avLst/>
          </a:prstGeom>
        </p:spPr>
      </p:pic>
      <p:pic>
        <p:nvPicPr>
          <p:cNvPr id="10" name="Picture 9">
            <a:extLst>
              <a:ext uri="{FF2B5EF4-FFF2-40B4-BE49-F238E27FC236}">
                <a16:creationId xmlns:a16="http://schemas.microsoft.com/office/drawing/2014/main" id="{F90D9914-D639-47E4-8253-FDC6A984521C}"/>
              </a:ext>
            </a:extLst>
          </p:cNvPr>
          <p:cNvPicPr>
            <a:picLocks noChangeAspect="1"/>
          </p:cNvPicPr>
          <p:nvPr/>
        </p:nvPicPr>
        <p:blipFill rotWithShape="1">
          <a:blip r:embed="rId4"/>
          <a:srcRect l="6024" t="53400" r="65106" b="5213"/>
          <a:stretch/>
        </p:blipFill>
        <p:spPr>
          <a:xfrm>
            <a:off x="9117336" y="6161172"/>
            <a:ext cx="7792756" cy="3630528"/>
          </a:xfrm>
          <a:prstGeom prst="rect">
            <a:avLst/>
          </a:prstGeom>
        </p:spPr>
      </p:pic>
    </p:spTree>
    <p:extLst>
      <p:ext uri="{BB962C8B-B14F-4D97-AF65-F5344CB8AC3E}">
        <p14:creationId xmlns:p14="http://schemas.microsoft.com/office/powerpoint/2010/main" val="290753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4670E3C-CEBF-4D70-8E75-BA609E36C47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2. Buy</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2.2 Price Sensitivity Tab – Reactive Visualization (</a:t>
            </a:r>
            <a:r>
              <a:rPr lang="en-US" sz="2000" dirty="0">
                <a:latin typeface="Public Sans"/>
              </a:rPr>
              <a:t>2/3</a:t>
            </a:r>
            <a:r>
              <a:rPr lang="en-US" sz="2000" u="none" dirty="0">
                <a:latin typeface="Public Sans"/>
              </a:rPr>
              <a:t>)</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10</a:t>
            </a:r>
          </a:p>
        </p:txBody>
      </p:sp>
      <p:sp>
        <p:nvSpPr>
          <p:cNvPr id="17" name="TextBox 16">
            <a:extLst>
              <a:ext uri="{FF2B5EF4-FFF2-40B4-BE49-F238E27FC236}">
                <a16:creationId xmlns:a16="http://schemas.microsoft.com/office/drawing/2014/main" id="{8F5800A8-AE28-43CD-B106-E8DF0444FC54}"/>
              </a:ext>
            </a:extLst>
          </p:cNvPr>
          <p:cNvSpPr txBox="1"/>
          <p:nvPr/>
        </p:nvSpPr>
        <p:spPr>
          <a:xfrm>
            <a:off x="10120821" y="2857500"/>
            <a:ext cx="7078586" cy="2462213"/>
          </a:xfrm>
          <a:prstGeom prst="rect">
            <a:avLst/>
          </a:prstGeom>
        </p:spPr>
        <p:txBody>
          <a:bodyPr wrap="square" lIns="0" tIns="0" rIns="0" bIns="0" rtlCol="0" anchor="t">
            <a:spAutoFit/>
          </a:bodyPr>
          <a:lstStyle/>
          <a:p>
            <a:pPr marL="342900" lvl="0" indent="-342900">
              <a:spcBef>
                <a:spcPct val="0"/>
              </a:spcBef>
              <a:buFontTx/>
              <a:buChar char="-"/>
            </a:pPr>
            <a:r>
              <a:rPr lang="en-US" sz="2000" dirty="0">
                <a:latin typeface="Public Sans"/>
              </a:rPr>
              <a:t>If a categorical variable is chosen, a violin plot is shown.</a:t>
            </a:r>
          </a:p>
          <a:p>
            <a:pPr marL="342900" lvl="0" indent="-342900">
              <a:spcBef>
                <a:spcPct val="0"/>
              </a:spcBef>
              <a:buFontTx/>
              <a:buChar char="-"/>
            </a:pPr>
            <a:endParaRPr lang="en-US" sz="2000" dirty="0">
              <a:latin typeface="Public Sans"/>
            </a:endParaRPr>
          </a:p>
          <a:p>
            <a:pPr marL="342900" lvl="0" indent="-342900">
              <a:spcBef>
                <a:spcPct val="0"/>
              </a:spcBef>
              <a:buFontTx/>
              <a:buChar char="-"/>
            </a:pPr>
            <a:r>
              <a:rPr lang="en-US" sz="2000" dirty="0">
                <a:latin typeface="Public Sans"/>
              </a:rPr>
              <a:t>Pair-wise comparisons are performed and the lines above show pairs with statistically significant differences.</a:t>
            </a:r>
          </a:p>
          <a:p>
            <a:pPr marL="342900" lvl="0" indent="-342900">
              <a:spcBef>
                <a:spcPct val="0"/>
              </a:spcBef>
              <a:buFontTx/>
              <a:buChar char="-"/>
            </a:pPr>
            <a:endParaRPr lang="en-US" sz="2000" dirty="0">
              <a:latin typeface="Public Sans"/>
            </a:endParaRPr>
          </a:p>
          <a:p>
            <a:pPr marL="342900" lvl="0" indent="-342900">
              <a:spcBef>
                <a:spcPct val="0"/>
              </a:spcBef>
              <a:buFontTx/>
              <a:buChar char="-"/>
            </a:pPr>
            <a:r>
              <a:rPr lang="en-US" sz="2000" dirty="0">
                <a:latin typeface="Public Sans"/>
              </a:rPr>
              <a:t>The red dot marks the centrality measure that is used in the chosen type of test.</a:t>
            </a:r>
            <a:endParaRPr lang="en-US" sz="2000" u="none" dirty="0">
              <a:latin typeface="Public Sans"/>
            </a:endParaRPr>
          </a:p>
        </p:txBody>
      </p:sp>
      <p:pic>
        <p:nvPicPr>
          <p:cNvPr id="3" name="Picture 2">
            <a:extLst>
              <a:ext uri="{FF2B5EF4-FFF2-40B4-BE49-F238E27FC236}">
                <a16:creationId xmlns:a16="http://schemas.microsoft.com/office/drawing/2014/main" id="{23B63867-5CAC-4CEA-B5EC-E96BAA304FD2}"/>
              </a:ext>
            </a:extLst>
          </p:cNvPr>
          <p:cNvPicPr>
            <a:picLocks noChangeAspect="1"/>
          </p:cNvPicPr>
          <p:nvPr/>
        </p:nvPicPr>
        <p:blipFill rotWithShape="1">
          <a:blip r:embed="rId3"/>
          <a:srcRect l="17285" t="22457" r="50218" b="28116"/>
          <a:stretch/>
        </p:blipFill>
        <p:spPr>
          <a:xfrm>
            <a:off x="1306867" y="2326725"/>
            <a:ext cx="8010397" cy="3959775"/>
          </a:xfrm>
          <a:prstGeom prst="rect">
            <a:avLst/>
          </a:prstGeom>
        </p:spPr>
      </p:pic>
      <p:sp>
        <p:nvSpPr>
          <p:cNvPr id="15" name="TextBox 14">
            <a:extLst>
              <a:ext uri="{FF2B5EF4-FFF2-40B4-BE49-F238E27FC236}">
                <a16:creationId xmlns:a16="http://schemas.microsoft.com/office/drawing/2014/main" id="{43C7B8C7-72D8-4A3F-AB8B-85BD7EA82694}"/>
              </a:ext>
            </a:extLst>
          </p:cNvPr>
          <p:cNvSpPr txBox="1"/>
          <p:nvPr/>
        </p:nvSpPr>
        <p:spPr>
          <a:xfrm>
            <a:off x="1295400" y="6464300"/>
            <a:ext cx="15700094" cy="3077766"/>
          </a:xfrm>
          <a:prstGeom prst="rect">
            <a:avLst/>
          </a:prstGeom>
        </p:spPr>
        <p:txBody>
          <a:bodyPr wrap="square" lIns="0" tIns="0" rIns="0" bIns="0" rtlCol="0" anchor="t">
            <a:spAutoFit/>
          </a:bodyPr>
          <a:lstStyle/>
          <a:p>
            <a:pPr lvl="0">
              <a:spcBef>
                <a:spcPct val="0"/>
              </a:spcBef>
            </a:pPr>
            <a:r>
              <a:rPr lang="en-US" sz="2000" u="sng" dirty="0">
                <a:latin typeface="Public Sans"/>
              </a:rPr>
              <a:t>Notes on interpretation</a:t>
            </a:r>
          </a:p>
          <a:p>
            <a:pPr>
              <a:spcBef>
                <a:spcPct val="0"/>
              </a:spcBef>
            </a:pPr>
            <a:endParaRPr lang="en-US" sz="2000" u="sng" dirty="0">
              <a:latin typeface="Public Sans"/>
            </a:endParaRPr>
          </a:p>
          <a:p>
            <a:pPr marL="342900" lvl="0" indent="-342900">
              <a:spcBef>
                <a:spcPct val="0"/>
              </a:spcBef>
              <a:buFontTx/>
              <a:buChar char="-"/>
            </a:pPr>
            <a:r>
              <a:rPr lang="en-US" sz="2000" dirty="0">
                <a:latin typeface="Public Sans"/>
              </a:rPr>
              <a:t>Statistical significance: The p-value (p in the subtitle) is a measure of the probability that the observed difference is due to pure chance and no underlying trends in the data. The lower the p-value, the greater significance of the observed difference. Usually, a p-value &lt;0.05 is taken to mean that the result is statistically significant, and the observed difference is not by chance.  </a:t>
            </a:r>
          </a:p>
          <a:p>
            <a:pPr marL="342900" lvl="0" indent="-342900">
              <a:spcBef>
                <a:spcPct val="0"/>
              </a:spcBef>
              <a:buFontTx/>
              <a:buChar char="-"/>
            </a:pPr>
            <a:endParaRPr lang="en-US" sz="2000" u="none" dirty="0">
              <a:latin typeface="Public Sans"/>
            </a:endParaRPr>
          </a:p>
          <a:p>
            <a:pPr marL="342900" lvl="0" indent="-342900">
              <a:spcBef>
                <a:spcPct val="0"/>
              </a:spcBef>
              <a:buFontTx/>
              <a:buChar char="-"/>
            </a:pPr>
            <a:r>
              <a:rPr lang="en-US" sz="2000" dirty="0">
                <a:latin typeface="Public Sans"/>
              </a:rPr>
              <a:t>Pair-wise comparisons: The p-value in an analysis of variance (ANOVA) only tells us that the centrality measure (depends on the type of test) of at least one group is significantly different. The pair-wise comparisons compare all possible pairs of groups tested. We recommend using the robust test (default) as it is less influenced by outliers and violations of parametric ANOVA assumptions.</a:t>
            </a:r>
            <a:endParaRPr lang="en-US" sz="2000" u="none" dirty="0">
              <a:latin typeface="Public Sans"/>
            </a:endParaRPr>
          </a:p>
        </p:txBody>
      </p:sp>
    </p:spTree>
    <p:extLst>
      <p:ext uri="{BB962C8B-B14F-4D97-AF65-F5344CB8AC3E}">
        <p14:creationId xmlns:p14="http://schemas.microsoft.com/office/powerpoint/2010/main" val="3738073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4670E3C-CEBF-4D70-8E75-BA609E36C47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2. Buy</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2.2 Price Sensitivity Tab – Reactive Visualization </a:t>
            </a:r>
            <a:r>
              <a:rPr lang="en-US" sz="2000" dirty="0">
                <a:latin typeface="Public Sans"/>
              </a:rPr>
              <a:t>(3/3)</a:t>
            </a:r>
            <a:endParaRPr lang="en-US" sz="2000" u="none" dirty="0">
              <a:latin typeface="Public Sans"/>
            </a:endParaRP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11</a:t>
            </a:r>
          </a:p>
        </p:txBody>
      </p:sp>
      <p:sp>
        <p:nvSpPr>
          <p:cNvPr id="19" name="TextBox 18">
            <a:extLst>
              <a:ext uri="{FF2B5EF4-FFF2-40B4-BE49-F238E27FC236}">
                <a16:creationId xmlns:a16="http://schemas.microsoft.com/office/drawing/2014/main" id="{2FB474C5-F8F9-47FD-A7C2-23CBC9D4A205}"/>
              </a:ext>
            </a:extLst>
          </p:cNvPr>
          <p:cNvSpPr txBox="1"/>
          <p:nvPr/>
        </p:nvSpPr>
        <p:spPr>
          <a:xfrm>
            <a:off x="10140368" y="2926028"/>
            <a:ext cx="7368270" cy="2841740"/>
          </a:xfrm>
          <a:prstGeom prst="rect">
            <a:avLst/>
          </a:prstGeom>
        </p:spPr>
        <p:txBody>
          <a:bodyPr wrap="square" lIns="0" tIns="0" rIns="0" bIns="0" rtlCol="0" anchor="t">
            <a:spAutoFit/>
          </a:bodyPr>
          <a:lstStyle/>
          <a:p>
            <a:pPr marL="342900" lvl="0" indent="-342900">
              <a:lnSpc>
                <a:spcPts val="2500"/>
              </a:lnSpc>
              <a:spcBef>
                <a:spcPct val="0"/>
              </a:spcBef>
              <a:buFontTx/>
              <a:buChar char="-"/>
            </a:pPr>
            <a:r>
              <a:rPr lang="en-US" sz="2000" dirty="0">
                <a:latin typeface="Public Sans"/>
              </a:rPr>
              <a:t>If a continuous variable is chosen, a scatter plot is shown.</a:t>
            </a:r>
          </a:p>
          <a:p>
            <a:pPr marL="342900" lvl="0" indent="-342900">
              <a:lnSpc>
                <a:spcPts val="2500"/>
              </a:lnSpc>
              <a:spcBef>
                <a:spcPct val="0"/>
              </a:spcBef>
              <a:buFontTx/>
              <a:buChar char="-"/>
            </a:pPr>
            <a:endParaRPr lang="en-US" sz="2000" dirty="0">
              <a:latin typeface="Public Sans"/>
            </a:endParaRPr>
          </a:p>
          <a:p>
            <a:pPr marL="342900" lvl="0" indent="-342900">
              <a:lnSpc>
                <a:spcPts val="2500"/>
              </a:lnSpc>
              <a:spcBef>
                <a:spcPct val="0"/>
              </a:spcBef>
              <a:buFontTx/>
              <a:buChar char="-"/>
            </a:pPr>
            <a:r>
              <a:rPr lang="en-US" sz="2000" dirty="0">
                <a:latin typeface="Public Sans"/>
              </a:rPr>
              <a:t>The blue line shows the linear trend line between the chosen variable and unit price.</a:t>
            </a:r>
          </a:p>
          <a:p>
            <a:pPr marL="342900" lvl="0" indent="-342900">
              <a:lnSpc>
                <a:spcPts val="2500"/>
              </a:lnSpc>
              <a:spcBef>
                <a:spcPct val="0"/>
              </a:spcBef>
              <a:buFontTx/>
              <a:buChar char="-"/>
            </a:pPr>
            <a:endParaRPr lang="en-US" sz="2000" dirty="0">
              <a:latin typeface="Public Sans"/>
            </a:endParaRPr>
          </a:p>
          <a:p>
            <a:pPr marL="342900" lvl="0" indent="-342900">
              <a:lnSpc>
                <a:spcPts val="2500"/>
              </a:lnSpc>
              <a:spcBef>
                <a:spcPct val="0"/>
              </a:spcBef>
              <a:buFontTx/>
              <a:buChar char="-"/>
            </a:pPr>
            <a:r>
              <a:rPr lang="en-US" sz="2000" dirty="0">
                <a:latin typeface="Public Sans"/>
              </a:rPr>
              <a:t>Marginal histograms show the distribution of values of each variable.</a:t>
            </a:r>
            <a:endParaRPr lang="en-US" sz="2000" u="none" dirty="0">
              <a:latin typeface="Public Sans"/>
            </a:endParaRPr>
          </a:p>
          <a:p>
            <a:pPr marL="457200" lvl="0" indent="-457200">
              <a:lnSpc>
                <a:spcPts val="5600"/>
              </a:lnSpc>
              <a:spcBef>
                <a:spcPct val="0"/>
              </a:spcBef>
              <a:buAutoNum type="arabicParenR"/>
            </a:pPr>
            <a:endParaRPr lang="en-US" sz="2000" u="none" dirty="0">
              <a:latin typeface="Public Sans"/>
            </a:endParaRPr>
          </a:p>
        </p:txBody>
      </p:sp>
      <p:pic>
        <p:nvPicPr>
          <p:cNvPr id="14" name="Picture 13">
            <a:extLst>
              <a:ext uri="{FF2B5EF4-FFF2-40B4-BE49-F238E27FC236}">
                <a16:creationId xmlns:a16="http://schemas.microsoft.com/office/drawing/2014/main" id="{51743696-CCEB-43D2-B54C-1D5CAD9FF438}"/>
              </a:ext>
            </a:extLst>
          </p:cNvPr>
          <p:cNvPicPr>
            <a:picLocks noChangeAspect="1"/>
          </p:cNvPicPr>
          <p:nvPr/>
        </p:nvPicPr>
        <p:blipFill rotWithShape="1">
          <a:blip r:embed="rId3"/>
          <a:srcRect l="17083" t="23077" r="50000" b="28117"/>
          <a:stretch/>
        </p:blipFill>
        <p:spPr>
          <a:xfrm>
            <a:off x="1306961" y="2367011"/>
            <a:ext cx="8217221" cy="3959774"/>
          </a:xfrm>
          <a:prstGeom prst="rect">
            <a:avLst/>
          </a:prstGeom>
        </p:spPr>
      </p:pic>
      <p:sp>
        <p:nvSpPr>
          <p:cNvPr id="15" name="TextBox 14">
            <a:extLst>
              <a:ext uri="{FF2B5EF4-FFF2-40B4-BE49-F238E27FC236}">
                <a16:creationId xmlns:a16="http://schemas.microsoft.com/office/drawing/2014/main" id="{3219BDDB-D1CE-488E-A644-498B0DB97562}"/>
              </a:ext>
            </a:extLst>
          </p:cNvPr>
          <p:cNvSpPr txBox="1"/>
          <p:nvPr/>
        </p:nvSpPr>
        <p:spPr>
          <a:xfrm>
            <a:off x="1308100" y="6758227"/>
            <a:ext cx="15700094" cy="2462213"/>
          </a:xfrm>
          <a:prstGeom prst="rect">
            <a:avLst/>
          </a:prstGeom>
        </p:spPr>
        <p:txBody>
          <a:bodyPr wrap="square" lIns="0" tIns="0" rIns="0" bIns="0" rtlCol="0" anchor="t">
            <a:spAutoFit/>
          </a:bodyPr>
          <a:lstStyle/>
          <a:p>
            <a:pPr>
              <a:spcBef>
                <a:spcPct val="0"/>
              </a:spcBef>
            </a:pPr>
            <a:r>
              <a:rPr lang="en-US" sz="2000" u="sng" dirty="0">
                <a:latin typeface="Public Sans"/>
              </a:rPr>
              <a:t>Notes on interpretation</a:t>
            </a:r>
            <a:endParaRPr lang="en-US" sz="2000" dirty="0">
              <a:latin typeface="Public Sans"/>
            </a:endParaRPr>
          </a:p>
          <a:p>
            <a:pPr>
              <a:spcBef>
                <a:spcPct val="0"/>
              </a:spcBef>
            </a:pPr>
            <a:endParaRPr lang="en-US" sz="2000" u="sng" dirty="0">
              <a:latin typeface="Public Sans"/>
            </a:endParaRPr>
          </a:p>
          <a:p>
            <a:pPr marL="342900" lvl="0" indent="-342900">
              <a:spcBef>
                <a:spcPct val="0"/>
              </a:spcBef>
              <a:buFontTx/>
              <a:buChar char="-"/>
            </a:pPr>
            <a:r>
              <a:rPr lang="en-US" sz="2000" dirty="0">
                <a:latin typeface="Public Sans"/>
              </a:rPr>
              <a:t>Statistical significance: The p-value (p in the subtitle) is a measure of the probability that the observed trend is due to pure chance and not underlying trends in the data. The lower the p-value, the greater significance of the observed difference. Usually, a p-value &lt;0.05 is taken to mean that the result is statistically significant, and the observed trend is not by chance.  </a:t>
            </a:r>
          </a:p>
          <a:p>
            <a:pPr marL="342900" lvl="0" indent="-342900">
              <a:spcBef>
                <a:spcPct val="0"/>
              </a:spcBef>
              <a:buFontTx/>
              <a:buChar char="-"/>
            </a:pPr>
            <a:endParaRPr lang="en-US" sz="2000" u="none" dirty="0">
              <a:latin typeface="Public Sans"/>
            </a:endParaRPr>
          </a:p>
          <a:p>
            <a:pPr marL="342900" lvl="0" indent="-342900">
              <a:spcBef>
                <a:spcPct val="0"/>
              </a:spcBef>
              <a:buFontTx/>
              <a:buChar char="-"/>
            </a:pPr>
            <a:r>
              <a:rPr lang="en-US" sz="2000" dirty="0">
                <a:latin typeface="Public Sans"/>
              </a:rPr>
              <a:t>We recommend using the robust test (default) as it is less influenced by outliers and violations of parametric linear regression assumptions.</a:t>
            </a:r>
            <a:endParaRPr lang="en-US" sz="2000" u="none" dirty="0">
              <a:latin typeface="Public Sans"/>
            </a:endParaRPr>
          </a:p>
        </p:txBody>
      </p:sp>
    </p:spTree>
    <p:extLst>
      <p:ext uri="{BB962C8B-B14F-4D97-AF65-F5344CB8AC3E}">
        <p14:creationId xmlns:p14="http://schemas.microsoft.com/office/powerpoint/2010/main" val="2288714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5"/>
          <p:cNvGrpSpPr/>
          <p:nvPr/>
        </p:nvGrpSpPr>
        <p:grpSpPr>
          <a:xfrm>
            <a:off x="1143000" y="702260"/>
            <a:ext cx="4953001" cy="2536240"/>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kumimoji="0" lang="en-US" sz="3500" b="0" i="0" u="none" strike="noStrike" kern="1200" cap="none" spc="0" normalizeH="0" baseline="0" noProof="0" dirty="0">
                  <a:ln>
                    <a:noFill/>
                  </a:ln>
                  <a:solidFill>
                    <a:prstClr val="white"/>
                  </a:solidFill>
                  <a:effectLst/>
                  <a:uLnTx/>
                  <a:uFillTx/>
                  <a:latin typeface="Public Sans"/>
                  <a:ea typeface="+mn-ea"/>
                  <a:cs typeface="+mn-cs"/>
                </a:rPr>
                <a:t>2. Buy</a:t>
              </a: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8"/>
            <a:ext cx="273302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Public Sans"/>
                <a:ea typeface="+mn-ea"/>
                <a:cs typeface="+mn-cs"/>
              </a:rPr>
              <a:t>2.3.1 Time Trend Tab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2000" dirty="0">
                <a:solidFill>
                  <a:prstClr val="white"/>
                </a:solidFill>
                <a:latin typeface="Public Sans"/>
              </a:rPr>
              <a:t>All Postal Districts</a:t>
            </a:r>
            <a:r>
              <a:rPr kumimoji="0" lang="en-US" sz="2000" b="0" i="0" u="none" strike="noStrike" kern="1200" cap="none" spc="0" normalizeH="0" baseline="0" noProof="0" dirty="0">
                <a:ln>
                  <a:noFill/>
                </a:ln>
                <a:solidFill>
                  <a:prstClr val="white"/>
                </a:solidFill>
                <a:effectLst/>
                <a:uLnTx/>
                <a:uFillTx/>
                <a:latin typeface="Public Sans"/>
                <a:ea typeface="+mn-ea"/>
                <a:cs typeface="+mn-cs"/>
              </a:rPr>
              <a:t> </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marR="0" lvl="0" indent="0" algn="l" defTabSz="914400" rtl="0" eaLnBrk="1" fontAlgn="auto" latinLnBrk="0" hangingPunct="1">
              <a:lnSpc>
                <a:spcPts val="9600"/>
              </a:lnSpc>
              <a:spcBef>
                <a:spcPct val="0"/>
              </a:spcBef>
              <a:spcAft>
                <a:spcPts val="0"/>
              </a:spcAft>
              <a:buClrTx/>
              <a:buSzTx/>
              <a:buFontTx/>
              <a:buNone/>
              <a:tabLst/>
              <a:defRPr/>
            </a:pPr>
            <a:r>
              <a:rPr lang="en-US" sz="3000" dirty="0">
                <a:solidFill>
                  <a:schemeClr val="bg1">
                    <a:lumMod val="95000"/>
                  </a:schemeClr>
                </a:solidFill>
                <a:latin typeface="Libre Baskerville"/>
              </a:rPr>
              <a:t>12</a:t>
            </a:r>
            <a:endParaRPr lang="en-US" sz="3000" b="0" i="0" u="none" strike="noStrike" kern="1200" cap="none" spc="0" normalizeH="0" baseline="0" noProof="0" dirty="0">
              <a:ln>
                <a:noFill/>
              </a:ln>
              <a:solidFill>
                <a:schemeClr val="bg1">
                  <a:lumMod val="95000"/>
                </a:schemeClr>
              </a:solidFill>
              <a:effectLst/>
              <a:uLnTx/>
              <a:uFillTx/>
              <a:latin typeface="Libre Baskerville"/>
            </a:endParaRP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bg1"/>
          </a:solidFill>
        </p:spPr>
      </p:sp>
      <p:pic>
        <p:nvPicPr>
          <p:cNvPr id="19" name="Picture 18">
            <a:extLst>
              <a:ext uri="{FF2B5EF4-FFF2-40B4-BE49-F238E27FC236}">
                <a16:creationId xmlns:a16="http://schemas.microsoft.com/office/drawing/2014/main" id="{87A602B1-C32F-4FE3-BED1-80C40FB07A81}"/>
              </a:ext>
            </a:extLst>
          </p:cNvPr>
          <p:cNvPicPr>
            <a:picLocks noChangeAspect="1"/>
          </p:cNvPicPr>
          <p:nvPr/>
        </p:nvPicPr>
        <p:blipFill>
          <a:blip r:embed="rId2"/>
          <a:stretch>
            <a:fillRect/>
          </a:stretch>
        </p:blipFill>
        <p:spPr>
          <a:xfrm>
            <a:off x="152400" y="9388798"/>
            <a:ext cx="4039164" cy="800212"/>
          </a:xfrm>
          <a:prstGeom prst="rect">
            <a:avLst/>
          </a:prstGeom>
        </p:spPr>
      </p:pic>
      <p:sp>
        <p:nvSpPr>
          <p:cNvPr id="17" name="TextBox 16">
            <a:extLst>
              <a:ext uri="{FF2B5EF4-FFF2-40B4-BE49-F238E27FC236}">
                <a16:creationId xmlns:a16="http://schemas.microsoft.com/office/drawing/2014/main" id="{8F5800A8-AE28-43CD-B106-E8DF0444FC54}"/>
              </a:ext>
            </a:extLst>
          </p:cNvPr>
          <p:cNvSpPr txBox="1"/>
          <p:nvPr/>
        </p:nvSpPr>
        <p:spPr>
          <a:xfrm>
            <a:off x="443819" y="8478575"/>
            <a:ext cx="17400361"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Public Sans"/>
                <a:ea typeface="+mn-ea"/>
                <a:cs typeface="+mn-cs"/>
              </a:rPr>
              <a:t>This tab allows you to visualize the monthly rate of change on the sales unit price ($/sqm) based on different property type and type of sale, across all postal districts.</a:t>
            </a:r>
          </a:p>
        </p:txBody>
      </p:sp>
      <p:pic>
        <p:nvPicPr>
          <p:cNvPr id="3" name="Picture 2">
            <a:extLst>
              <a:ext uri="{FF2B5EF4-FFF2-40B4-BE49-F238E27FC236}">
                <a16:creationId xmlns:a16="http://schemas.microsoft.com/office/drawing/2014/main" id="{873483AA-9759-4185-80C0-52364D904B77}"/>
              </a:ext>
            </a:extLst>
          </p:cNvPr>
          <p:cNvPicPr>
            <a:picLocks noChangeAspect="1"/>
          </p:cNvPicPr>
          <p:nvPr/>
        </p:nvPicPr>
        <p:blipFill rotWithShape="1">
          <a:blip r:embed="rId3"/>
          <a:srcRect t="5294" b="11086"/>
          <a:stretch/>
        </p:blipFill>
        <p:spPr>
          <a:xfrm>
            <a:off x="4191564" y="952758"/>
            <a:ext cx="13944600" cy="6705342"/>
          </a:xfrm>
          <a:prstGeom prst="rect">
            <a:avLst/>
          </a:prstGeom>
        </p:spPr>
      </p:pic>
      <p:sp>
        <p:nvSpPr>
          <p:cNvPr id="15" name="Rectangle 14">
            <a:extLst>
              <a:ext uri="{FF2B5EF4-FFF2-40B4-BE49-F238E27FC236}">
                <a16:creationId xmlns:a16="http://schemas.microsoft.com/office/drawing/2014/main" id="{BC2F10DC-1A50-4C27-A124-9E8B05D89E13}"/>
              </a:ext>
            </a:extLst>
          </p:cNvPr>
          <p:cNvSpPr/>
          <p:nvPr/>
        </p:nvSpPr>
        <p:spPr>
          <a:xfrm>
            <a:off x="4183380" y="3086100"/>
            <a:ext cx="1647819" cy="2667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30422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DFC43B7-8DA6-4C33-B270-BF09C8A48820}"/>
              </a:ext>
            </a:extLst>
          </p:cNvPr>
          <p:cNvPicPr>
            <a:picLocks noChangeAspect="1"/>
          </p:cNvPicPr>
          <p:nvPr/>
        </p:nvPicPr>
        <p:blipFill rotWithShape="1">
          <a:blip r:embed="rId2"/>
          <a:srcRect l="12113" t="10174" r="73136" b="48146"/>
          <a:stretch/>
        </p:blipFill>
        <p:spPr>
          <a:xfrm>
            <a:off x="1745366" y="2114566"/>
            <a:ext cx="3728353" cy="6057867"/>
          </a:xfrm>
          <a:prstGeom prst="rect">
            <a:avLst/>
          </a:prstGeom>
        </p:spPr>
      </p:pic>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2. Buy</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2.3.1 Time Trend Tab – User’s interface</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13</a:t>
            </a:r>
          </a:p>
        </p:txBody>
      </p:sp>
      <p:sp>
        <p:nvSpPr>
          <p:cNvPr id="17" name="TextBox 16">
            <a:extLst>
              <a:ext uri="{FF2B5EF4-FFF2-40B4-BE49-F238E27FC236}">
                <a16:creationId xmlns:a16="http://schemas.microsoft.com/office/drawing/2014/main" id="{8F5800A8-AE28-43CD-B106-E8DF0444FC54}"/>
              </a:ext>
            </a:extLst>
          </p:cNvPr>
          <p:cNvSpPr txBox="1"/>
          <p:nvPr/>
        </p:nvSpPr>
        <p:spPr>
          <a:xfrm>
            <a:off x="6145890" y="2670061"/>
            <a:ext cx="11494410" cy="1231106"/>
          </a:xfrm>
          <a:prstGeom prst="rect">
            <a:avLst/>
          </a:prstGeom>
        </p:spPr>
        <p:txBody>
          <a:bodyPr wrap="square" lIns="0" tIns="0" rIns="0" bIns="0" rtlCol="0" anchor="t">
            <a:spAutoFit/>
          </a:bodyPr>
          <a:lstStyle/>
          <a:p>
            <a:pPr marL="457200" lvl="0" indent="-457200">
              <a:spcBef>
                <a:spcPct val="0"/>
              </a:spcBef>
              <a:buFont typeface="+mj-lt"/>
              <a:buAutoNum type="arabicParenR"/>
            </a:pPr>
            <a:r>
              <a:rPr lang="en-US" sz="2000" u="none" dirty="0">
                <a:latin typeface="Public Sans"/>
              </a:rPr>
              <a:t>Choose the attributes (Property Type and Type of Sale) that you would like to compare against unit price </a:t>
            </a:r>
          </a:p>
          <a:p>
            <a:pPr marL="457200" lvl="0" indent="-457200">
              <a:spcBef>
                <a:spcPct val="0"/>
              </a:spcBef>
              <a:buFont typeface="+mj-lt"/>
              <a:buAutoNum type="arabicParenR"/>
            </a:pPr>
            <a:endParaRPr lang="en-US" sz="2000" u="none" dirty="0">
              <a:latin typeface="Public Sans"/>
            </a:endParaRPr>
          </a:p>
          <a:p>
            <a:pPr marL="457200" indent="-457200">
              <a:spcBef>
                <a:spcPct val="0"/>
              </a:spcBef>
              <a:buFont typeface="+mj-lt"/>
              <a:buAutoNum type="arabicParenR"/>
            </a:pPr>
            <a:r>
              <a:rPr lang="en-US" sz="2000" dirty="0">
                <a:latin typeface="Public Sans"/>
              </a:rPr>
              <a:t>The horizon plot will update according your chosen input from steps 1 and 2</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3"/>
          <a:stretch>
            <a:fillRect/>
          </a:stretch>
        </p:blipFill>
        <p:spPr>
          <a:xfrm>
            <a:off x="10886" y="9321846"/>
            <a:ext cx="4077269" cy="809738"/>
          </a:xfrm>
          <a:prstGeom prst="rect">
            <a:avLst/>
          </a:prstGeom>
        </p:spPr>
      </p:pic>
      <p:grpSp>
        <p:nvGrpSpPr>
          <p:cNvPr id="2" name="Group 1">
            <a:extLst>
              <a:ext uri="{FF2B5EF4-FFF2-40B4-BE49-F238E27FC236}">
                <a16:creationId xmlns:a16="http://schemas.microsoft.com/office/drawing/2014/main" id="{9BE73AB6-9621-4AF4-83D5-B5AC686E5885}"/>
              </a:ext>
            </a:extLst>
          </p:cNvPr>
          <p:cNvGrpSpPr/>
          <p:nvPr/>
        </p:nvGrpSpPr>
        <p:grpSpPr>
          <a:xfrm>
            <a:off x="4088155" y="3895934"/>
            <a:ext cx="647254" cy="647254"/>
            <a:chOff x="4759730" y="2293561"/>
            <a:chExt cx="647254" cy="647254"/>
          </a:xfrm>
        </p:grpSpPr>
        <p:grpSp>
          <p:nvGrpSpPr>
            <p:cNvPr id="31" name="Group 3">
              <a:extLst>
                <a:ext uri="{FF2B5EF4-FFF2-40B4-BE49-F238E27FC236}">
                  <a16:creationId xmlns:a16="http://schemas.microsoft.com/office/drawing/2014/main" id="{2B6ABF89-3C15-4F65-8552-F50075A73D9B}"/>
                </a:ext>
              </a:extLst>
            </p:cNvPr>
            <p:cNvGrpSpPr/>
            <p:nvPr/>
          </p:nvGrpSpPr>
          <p:grpSpPr>
            <a:xfrm>
              <a:off x="4759730" y="2293561"/>
              <a:ext cx="647254" cy="647254"/>
              <a:chOff x="0" y="0"/>
              <a:chExt cx="6350000" cy="6350000"/>
            </a:xfrm>
            <a:solidFill>
              <a:srgbClr val="C00000"/>
            </a:solidFill>
          </p:grpSpPr>
          <p:sp>
            <p:nvSpPr>
              <p:cNvPr id="32" name="Freeform 4">
                <a:extLst>
                  <a:ext uri="{FF2B5EF4-FFF2-40B4-BE49-F238E27FC236}">
                    <a16:creationId xmlns:a16="http://schemas.microsoft.com/office/drawing/2014/main" id="{D9171011-81FD-454B-ADAF-6ABDF3C7549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3" name="TextBox 5">
              <a:extLst>
                <a:ext uri="{FF2B5EF4-FFF2-40B4-BE49-F238E27FC236}">
                  <a16:creationId xmlns:a16="http://schemas.microsoft.com/office/drawing/2014/main" id="{0714AF9F-0A6D-4A19-A1F8-738C65D4D177}"/>
                </a:ext>
              </a:extLst>
            </p:cNvPr>
            <p:cNvSpPr txBox="1"/>
            <p:nvPr/>
          </p:nvSpPr>
          <p:spPr>
            <a:xfrm>
              <a:off x="4876800" y="2476340"/>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1</a:t>
              </a:r>
            </a:p>
          </p:txBody>
        </p:sp>
      </p:grpSp>
      <p:grpSp>
        <p:nvGrpSpPr>
          <p:cNvPr id="3" name="Group 2">
            <a:extLst>
              <a:ext uri="{FF2B5EF4-FFF2-40B4-BE49-F238E27FC236}">
                <a16:creationId xmlns:a16="http://schemas.microsoft.com/office/drawing/2014/main" id="{C1F2BB58-9B44-4E57-9BE5-329D7427A1A1}"/>
              </a:ext>
            </a:extLst>
          </p:cNvPr>
          <p:cNvGrpSpPr/>
          <p:nvPr/>
        </p:nvGrpSpPr>
        <p:grpSpPr>
          <a:xfrm>
            <a:off x="3609542" y="6391066"/>
            <a:ext cx="647254" cy="647254"/>
            <a:chOff x="8731083" y="2319074"/>
            <a:chExt cx="647254" cy="647254"/>
          </a:xfrm>
        </p:grpSpPr>
        <p:grpSp>
          <p:nvGrpSpPr>
            <p:cNvPr id="34" name="Group 3">
              <a:extLst>
                <a:ext uri="{FF2B5EF4-FFF2-40B4-BE49-F238E27FC236}">
                  <a16:creationId xmlns:a16="http://schemas.microsoft.com/office/drawing/2014/main" id="{552CB4A5-D53F-4001-8CEA-E8944D54AB67}"/>
                </a:ext>
              </a:extLst>
            </p:cNvPr>
            <p:cNvGrpSpPr/>
            <p:nvPr/>
          </p:nvGrpSpPr>
          <p:grpSpPr>
            <a:xfrm>
              <a:off x="8731083" y="2319074"/>
              <a:ext cx="647254" cy="647254"/>
              <a:chOff x="0" y="0"/>
              <a:chExt cx="6350000" cy="6350000"/>
            </a:xfrm>
            <a:solidFill>
              <a:srgbClr val="C00000"/>
            </a:solidFill>
          </p:grpSpPr>
          <p:sp>
            <p:nvSpPr>
              <p:cNvPr id="35" name="Freeform 4">
                <a:extLst>
                  <a:ext uri="{FF2B5EF4-FFF2-40B4-BE49-F238E27FC236}">
                    <a16:creationId xmlns:a16="http://schemas.microsoft.com/office/drawing/2014/main" id="{E0BB73C0-7BFD-42C3-8BB0-09DC607AB30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6" name="TextBox 5">
              <a:extLst>
                <a:ext uri="{FF2B5EF4-FFF2-40B4-BE49-F238E27FC236}">
                  <a16:creationId xmlns:a16="http://schemas.microsoft.com/office/drawing/2014/main" id="{D74DE62E-0C9E-40A9-860F-53F2A421518B}"/>
                </a:ext>
              </a:extLst>
            </p:cNvPr>
            <p:cNvSpPr txBox="1"/>
            <p:nvPr/>
          </p:nvSpPr>
          <p:spPr>
            <a:xfrm>
              <a:off x="8848153" y="2501853"/>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2</a:t>
              </a:r>
            </a:p>
          </p:txBody>
        </p:sp>
      </p:grpSp>
      <p:pic>
        <p:nvPicPr>
          <p:cNvPr id="24" name="Picture 23">
            <a:extLst>
              <a:ext uri="{FF2B5EF4-FFF2-40B4-BE49-F238E27FC236}">
                <a16:creationId xmlns:a16="http://schemas.microsoft.com/office/drawing/2014/main" id="{C776187C-C9EC-4D2B-8153-BD9724141B4F}"/>
              </a:ext>
            </a:extLst>
          </p:cNvPr>
          <p:cNvPicPr>
            <a:picLocks noChangeAspect="1"/>
          </p:cNvPicPr>
          <p:nvPr/>
        </p:nvPicPr>
        <p:blipFill rotWithShape="1">
          <a:blip r:embed="rId2"/>
          <a:srcRect l="26459" t="10093" b="21014"/>
          <a:stretch/>
        </p:blipFill>
        <p:spPr>
          <a:xfrm>
            <a:off x="6404679" y="4219560"/>
            <a:ext cx="10255001" cy="5524500"/>
          </a:xfrm>
          <a:prstGeom prst="rect">
            <a:avLst/>
          </a:prstGeom>
        </p:spPr>
      </p:pic>
    </p:spTree>
    <p:extLst>
      <p:ext uri="{BB962C8B-B14F-4D97-AF65-F5344CB8AC3E}">
        <p14:creationId xmlns:p14="http://schemas.microsoft.com/office/powerpoint/2010/main" val="404443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2. Buy</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2.3.1 Time Trend Tab – Reactive Visualization</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14</a:t>
            </a:r>
            <a:endParaRPr lang="en-US" dirty="0"/>
          </a:p>
        </p:txBody>
      </p:sp>
      <p:sp>
        <p:nvSpPr>
          <p:cNvPr id="17" name="TextBox 16">
            <a:extLst>
              <a:ext uri="{FF2B5EF4-FFF2-40B4-BE49-F238E27FC236}">
                <a16:creationId xmlns:a16="http://schemas.microsoft.com/office/drawing/2014/main" id="{8F5800A8-AE28-43CD-B106-E8DF0444FC54}"/>
              </a:ext>
            </a:extLst>
          </p:cNvPr>
          <p:cNvSpPr txBox="1"/>
          <p:nvPr/>
        </p:nvSpPr>
        <p:spPr>
          <a:xfrm>
            <a:off x="1454915" y="2284586"/>
            <a:ext cx="7308085" cy="5847755"/>
          </a:xfrm>
          <a:prstGeom prst="rect">
            <a:avLst/>
          </a:prstGeom>
        </p:spPr>
        <p:txBody>
          <a:bodyPr wrap="square" lIns="0" tIns="0" rIns="0" bIns="0" rtlCol="0" anchor="t">
            <a:spAutoFit/>
          </a:bodyPr>
          <a:lstStyle/>
          <a:p>
            <a:pPr marL="342900" indent="-342900">
              <a:spcBef>
                <a:spcPct val="0"/>
              </a:spcBef>
              <a:buFont typeface="Arial" panose="020B0604020202020204" pitchFamily="34" charset="0"/>
              <a:buChar char="•"/>
            </a:pPr>
            <a:r>
              <a:rPr lang="en-US" sz="2000" dirty="0">
                <a:latin typeface="Public Sans"/>
              </a:rPr>
              <a:t>The horizon plot shows the change in median sales unit price ($/sqm) as compared to the previous month by postal district. </a:t>
            </a:r>
            <a:endParaRPr lang="en-US" dirty="0">
              <a:cs typeface="Calibri"/>
            </a:endParaRPr>
          </a:p>
          <a:p>
            <a:pPr marL="342900" indent="-342900">
              <a:spcBef>
                <a:spcPct val="0"/>
              </a:spcBef>
              <a:buFont typeface="Arial" panose="020B0604020202020204" pitchFamily="34" charset="0"/>
              <a:buChar char="•"/>
            </a:pPr>
            <a:endParaRPr lang="en-US" sz="2000" dirty="0">
              <a:latin typeface="Public Sans"/>
            </a:endParaRPr>
          </a:p>
          <a:p>
            <a:pPr marL="342900" indent="-342900">
              <a:spcBef>
                <a:spcPct val="0"/>
              </a:spcBef>
              <a:buFont typeface="Arial" panose="020B0604020202020204" pitchFamily="34" charset="0"/>
              <a:buChar char="•"/>
            </a:pPr>
            <a:r>
              <a:rPr lang="en-US" sz="2000" dirty="0">
                <a:latin typeface="Public Sans"/>
              </a:rPr>
              <a:t>The origin of the horizon plot starts from 0. By default, the data is cut into 3 parts in the positive range, and 3 parts in the negative range, as shown in the chart legend. Rate of increase in price will be shown as different intensity of blue and rate of decrease in price will be shown as different intensity of red.  </a:t>
            </a:r>
            <a:endParaRPr lang="en-US" dirty="0">
              <a:cs typeface="Calibri"/>
            </a:endParaRPr>
          </a:p>
          <a:p>
            <a:pPr lvl="0">
              <a:spcBef>
                <a:spcPct val="0"/>
              </a:spcBef>
            </a:pPr>
            <a:endParaRPr lang="en-US" sz="2000" dirty="0">
              <a:latin typeface="Public Sans"/>
            </a:endParaRPr>
          </a:p>
          <a:p>
            <a:pPr marL="342900" indent="-342900">
              <a:spcBef>
                <a:spcPct val="0"/>
              </a:spcBef>
              <a:buFont typeface="Arial" panose="020B0604020202020204" pitchFamily="34" charset="0"/>
              <a:buChar char="•"/>
            </a:pPr>
            <a:r>
              <a:rPr lang="en-US" sz="2000" dirty="0">
                <a:latin typeface="Public Sans"/>
              </a:rPr>
              <a:t>The vertical reference lines show the timeline of event of COVID measures in Singapore (e.g. Circuit Breaker, Heightened Alert).  This allow users to observe the change in relation to the COVID situation.</a:t>
            </a:r>
          </a:p>
          <a:p>
            <a:pPr marL="342900" lvl="0" indent="-342900">
              <a:spcBef>
                <a:spcPct val="0"/>
              </a:spcBef>
              <a:buFont typeface="Arial" panose="020B0604020202020204" pitchFamily="34" charset="0"/>
              <a:buChar char="•"/>
            </a:pPr>
            <a:endParaRPr lang="en-US" sz="2000" dirty="0">
              <a:latin typeface="Public Sans"/>
            </a:endParaRPr>
          </a:p>
          <a:p>
            <a:pPr marL="342900" lvl="0" indent="-342900">
              <a:spcBef>
                <a:spcPct val="0"/>
              </a:spcBef>
              <a:buFont typeface="Arial" panose="020B0604020202020204" pitchFamily="34" charset="0"/>
              <a:buChar char="•"/>
            </a:pPr>
            <a:r>
              <a:rPr lang="en-US" sz="2000" dirty="0">
                <a:latin typeface="Public Sans"/>
              </a:rPr>
              <a:t>For easy reference, users can expand the collapsible postal district reference map at the bottom to view the geographical location of each postal district.</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pic>
        <p:nvPicPr>
          <p:cNvPr id="10" name="Picture 9">
            <a:extLst>
              <a:ext uri="{FF2B5EF4-FFF2-40B4-BE49-F238E27FC236}">
                <a16:creationId xmlns:a16="http://schemas.microsoft.com/office/drawing/2014/main" id="{F90D9914-D639-47E4-8253-FDC6A984521C}"/>
              </a:ext>
            </a:extLst>
          </p:cNvPr>
          <p:cNvPicPr>
            <a:picLocks noChangeAspect="1"/>
          </p:cNvPicPr>
          <p:nvPr/>
        </p:nvPicPr>
        <p:blipFill rotWithShape="1">
          <a:blip r:embed="rId3"/>
          <a:srcRect l="6024" t="53400" r="65106" b="5213"/>
          <a:stretch/>
        </p:blipFill>
        <p:spPr>
          <a:xfrm>
            <a:off x="9054662" y="6737449"/>
            <a:ext cx="8027665" cy="3316121"/>
          </a:xfrm>
          <a:prstGeom prst="rect">
            <a:avLst/>
          </a:prstGeom>
        </p:spPr>
      </p:pic>
      <p:pic>
        <p:nvPicPr>
          <p:cNvPr id="14" name="Picture 13">
            <a:extLst>
              <a:ext uri="{FF2B5EF4-FFF2-40B4-BE49-F238E27FC236}">
                <a16:creationId xmlns:a16="http://schemas.microsoft.com/office/drawing/2014/main" id="{1A15E02F-2B2F-41E6-B820-343EC504EEB1}"/>
              </a:ext>
            </a:extLst>
          </p:cNvPr>
          <p:cNvPicPr>
            <a:picLocks noChangeAspect="1"/>
          </p:cNvPicPr>
          <p:nvPr/>
        </p:nvPicPr>
        <p:blipFill rotWithShape="1">
          <a:blip r:embed="rId4"/>
          <a:srcRect l="26459" t="10093" b="21014"/>
          <a:stretch/>
        </p:blipFill>
        <p:spPr>
          <a:xfrm>
            <a:off x="9026953" y="2211753"/>
            <a:ext cx="8118048" cy="4373296"/>
          </a:xfrm>
          <a:prstGeom prst="rect">
            <a:avLst/>
          </a:prstGeom>
        </p:spPr>
      </p:pic>
    </p:spTree>
    <p:extLst>
      <p:ext uri="{BB962C8B-B14F-4D97-AF65-F5344CB8AC3E}">
        <p14:creationId xmlns:p14="http://schemas.microsoft.com/office/powerpoint/2010/main" val="73463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5"/>
          <p:cNvGrpSpPr/>
          <p:nvPr/>
        </p:nvGrpSpPr>
        <p:grpSpPr>
          <a:xfrm>
            <a:off x="1143000" y="702260"/>
            <a:ext cx="4953001" cy="2536240"/>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kumimoji="0" lang="en-US" sz="3500" b="0" i="0" u="none" strike="noStrike" kern="1200" cap="none" spc="0" normalizeH="0" baseline="0" noProof="0" dirty="0">
                  <a:ln>
                    <a:noFill/>
                  </a:ln>
                  <a:solidFill>
                    <a:prstClr val="white"/>
                  </a:solidFill>
                  <a:effectLst/>
                  <a:uLnTx/>
                  <a:uFillTx/>
                  <a:latin typeface="Public Sans"/>
                  <a:ea typeface="+mn-ea"/>
                  <a:cs typeface="+mn-cs"/>
                </a:rPr>
                <a:t>2. Buy</a:t>
              </a: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8"/>
            <a:ext cx="273302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Public Sans"/>
                <a:ea typeface="+mn-ea"/>
                <a:cs typeface="+mn-cs"/>
              </a:rPr>
              <a:t>2.3.2 Time Trend Tab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2000" dirty="0">
                <a:solidFill>
                  <a:prstClr val="white"/>
                </a:solidFill>
                <a:latin typeface="Public Sans"/>
              </a:rPr>
              <a:t>Each</a:t>
            </a:r>
            <a:r>
              <a:rPr kumimoji="0" lang="en-US" sz="2000" b="0" i="0" u="none" strike="noStrike" kern="1200" cap="none" spc="0" normalizeH="0" baseline="0" noProof="0" dirty="0">
                <a:ln>
                  <a:noFill/>
                </a:ln>
                <a:solidFill>
                  <a:prstClr val="white"/>
                </a:solidFill>
                <a:effectLst/>
                <a:uLnTx/>
                <a:uFillTx/>
                <a:latin typeface="Public Sans"/>
                <a:ea typeface="+mn-ea"/>
                <a:cs typeface="+mn-cs"/>
              </a:rPr>
              <a:t> Postal District </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4639"/>
          </a:xfrm>
          <a:prstGeom prst="rect">
            <a:avLst/>
          </a:prstGeom>
        </p:spPr>
        <p:txBody>
          <a:bodyPr wrap="square" lIns="0" tIns="0" rIns="0" bIns="0" rtlCol="0" anchor="t">
            <a:spAutoFit/>
          </a:bodyPr>
          <a:lstStyle/>
          <a:p>
            <a:pPr marL="0" marR="0" lvl="0" indent="0" algn="l" defTabSz="914400">
              <a:lnSpc>
                <a:spcPts val="9600"/>
              </a:lnSpc>
              <a:spcBef>
                <a:spcPct val="0"/>
              </a:spcBef>
              <a:spcAft>
                <a:spcPts val="0"/>
              </a:spcAft>
              <a:buNone/>
              <a:tabLst/>
              <a:defRPr/>
            </a:pPr>
            <a:r>
              <a:rPr lang="en-US" sz="3000" dirty="0">
                <a:solidFill>
                  <a:schemeClr val="bg1"/>
                </a:solidFill>
                <a:latin typeface="Libre Baskerville"/>
              </a:rPr>
              <a:t>15</a:t>
            </a:r>
            <a:endParaRPr lang="en-US" dirty="0">
              <a:solidFill>
                <a:schemeClr val="bg1"/>
              </a:solidFill>
              <a:cs typeface="Calibri"/>
            </a:endParaRP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bg1"/>
          </a:solidFill>
        </p:spPr>
      </p:sp>
      <p:pic>
        <p:nvPicPr>
          <p:cNvPr id="19" name="Picture 18">
            <a:extLst>
              <a:ext uri="{FF2B5EF4-FFF2-40B4-BE49-F238E27FC236}">
                <a16:creationId xmlns:a16="http://schemas.microsoft.com/office/drawing/2014/main" id="{87A602B1-C32F-4FE3-BED1-80C40FB07A81}"/>
              </a:ext>
            </a:extLst>
          </p:cNvPr>
          <p:cNvPicPr>
            <a:picLocks noChangeAspect="1"/>
          </p:cNvPicPr>
          <p:nvPr/>
        </p:nvPicPr>
        <p:blipFill>
          <a:blip r:embed="rId2"/>
          <a:stretch>
            <a:fillRect/>
          </a:stretch>
        </p:blipFill>
        <p:spPr>
          <a:xfrm>
            <a:off x="152400" y="9388798"/>
            <a:ext cx="4039164" cy="800212"/>
          </a:xfrm>
          <a:prstGeom prst="rect">
            <a:avLst/>
          </a:prstGeom>
        </p:spPr>
      </p:pic>
      <p:sp>
        <p:nvSpPr>
          <p:cNvPr id="17" name="TextBox 16">
            <a:extLst>
              <a:ext uri="{FF2B5EF4-FFF2-40B4-BE49-F238E27FC236}">
                <a16:creationId xmlns:a16="http://schemas.microsoft.com/office/drawing/2014/main" id="{8F5800A8-AE28-43CD-B106-E8DF0444FC54}"/>
              </a:ext>
            </a:extLst>
          </p:cNvPr>
          <p:cNvSpPr txBox="1"/>
          <p:nvPr/>
        </p:nvSpPr>
        <p:spPr>
          <a:xfrm>
            <a:off x="443819" y="8478575"/>
            <a:ext cx="17400361"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Public Sans"/>
                <a:ea typeface="+mn-ea"/>
                <a:cs typeface="+mn-cs"/>
              </a:rPr>
              <a:t>This tab allows you to visualize the monthly rate of change on the sales unit price ($/sqm) based on different property type, type of sale and postal district.</a:t>
            </a:r>
          </a:p>
        </p:txBody>
      </p:sp>
      <p:pic>
        <p:nvPicPr>
          <p:cNvPr id="4" name="Picture 3">
            <a:extLst>
              <a:ext uri="{FF2B5EF4-FFF2-40B4-BE49-F238E27FC236}">
                <a16:creationId xmlns:a16="http://schemas.microsoft.com/office/drawing/2014/main" id="{DCE37169-0D05-4FA0-877D-6D680CC029B9}"/>
              </a:ext>
            </a:extLst>
          </p:cNvPr>
          <p:cNvPicPr>
            <a:picLocks noChangeAspect="1"/>
          </p:cNvPicPr>
          <p:nvPr/>
        </p:nvPicPr>
        <p:blipFill rotWithShape="1">
          <a:blip r:embed="rId3"/>
          <a:srcRect t="6077" b="9161"/>
          <a:stretch/>
        </p:blipFill>
        <p:spPr>
          <a:xfrm>
            <a:off x="4242503" y="876300"/>
            <a:ext cx="13816898" cy="6324599"/>
          </a:xfrm>
          <a:prstGeom prst="rect">
            <a:avLst/>
          </a:prstGeom>
        </p:spPr>
      </p:pic>
      <p:sp>
        <p:nvSpPr>
          <p:cNvPr id="15" name="Rectangle 14">
            <a:extLst>
              <a:ext uri="{FF2B5EF4-FFF2-40B4-BE49-F238E27FC236}">
                <a16:creationId xmlns:a16="http://schemas.microsoft.com/office/drawing/2014/main" id="{BC2F10DC-1A50-4C27-A124-9E8B05D89E13}"/>
              </a:ext>
            </a:extLst>
          </p:cNvPr>
          <p:cNvSpPr/>
          <p:nvPr/>
        </p:nvSpPr>
        <p:spPr>
          <a:xfrm>
            <a:off x="4262028" y="3020290"/>
            <a:ext cx="1647819" cy="2667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67940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407251A-3937-4BBB-856D-FF5EED80A708}"/>
              </a:ext>
            </a:extLst>
          </p:cNvPr>
          <p:cNvPicPr>
            <a:picLocks noChangeAspect="1"/>
          </p:cNvPicPr>
          <p:nvPr/>
        </p:nvPicPr>
        <p:blipFill rotWithShape="1">
          <a:blip r:embed="rId2"/>
          <a:srcRect l="12308" t="10332" r="73794" b="36074"/>
          <a:stretch/>
        </p:blipFill>
        <p:spPr>
          <a:xfrm>
            <a:off x="1295400" y="2545254"/>
            <a:ext cx="2890153" cy="6018667"/>
          </a:xfrm>
          <a:prstGeom prst="rect">
            <a:avLst/>
          </a:prstGeom>
        </p:spPr>
      </p:pic>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2. Buy</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2.3.2 Time Trend Tab – User’s interface</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16</a:t>
            </a:r>
          </a:p>
        </p:txBody>
      </p:sp>
      <p:sp>
        <p:nvSpPr>
          <p:cNvPr id="17" name="TextBox 16">
            <a:extLst>
              <a:ext uri="{FF2B5EF4-FFF2-40B4-BE49-F238E27FC236}">
                <a16:creationId xmlns:a16="http://schemas.microsoft.com/office/drawing/2014/main" id="{8F5800A8-AE28-43CD-B106-E8DF0444FC54}"/>
              </a:ext>
            </a:extLst>
          </p:cNvPr>
          <p:cNvSpPr txBox="1"/>
          <p:nvPr/>
        </p:nvSpPr>
        <p:spPr>
          <a:xfrm>
            <a:off x="5879190" y="2403870"/>
            <a:ext cx="11494410" cy="3077766"/>
          </a:xfrm>
          <a:prstGeom prst="rect">
            <a:avLst/>
          </a:prstGeom>
        </p:spPr>
        <p:txBody>
          <a:bodyPr wrap="square" lIns="0" tIns="0" rIns="0" bIns="0" rtlCol="0" anchor="t">
            <a:spAutoFit/>
          </a:bodyPr>
          <a:lstStyle/>
          <a:p>
            <a:pPr marL="457200" lvl="0" indent="-457200">
              <a:spcBef>
                <a:spcPct val="0"/>
              </a:spcBef>
              <a:buFont typeface="+mj-lt"/>
              <a:buAutoNum type="arabicParenR"/>
            </a:pPr>
            <a:r>
              <a:rPr lang="en-US" sz="2000" u="none" dirty="0">
                <a:latin typeface="Public Sans"/>
              </a:rPr>
              <a:t>Choose the attributes (Postal District, Property Type and Type of Sale) that you would like to compare against unit price </a:t>
            </a:r>
          </a:p>
          <a:p>
            <a:pPr marL="457200" lvl="0" indent="-457200">
              <a:spcBef>
                <a:spcPct val="0"/>
              </a:spcBef>
              <a:buFont typeface="+mj-lt"/>
              <a:buAutoNum type="arabicParenR"/>
            </a:pPr>
            <a:endParaRPr lang="en-US" sz="2000" u="none" dirty="0">
              <a:latin typeface="Public Sans"/>
            </a:endParaRPr>
          </a:p>
          <a:p>
            <a:pPr marL="457200" indent="-457200">
              <a:spcBef>
                <a:spcPct val="0"/>
              </a:spcBef>
              <a:buFont typeface="+mj-lt"/>
              <a:buAutoNum type="arabicParenR"/>
            </a:pPr>
            <a:r>
              <a:rPr lang="en-US" sz="2000" dirty="0">
                <a:latin typeface="Public Sans"/>
              </a:rPr>
              <a:t>The time series box plot will update according your chosen input from steps 1, 2 and 3.</a:t>
            </a:r>
          </a:p>
          <a:p>
            <a:pPr marL="457200" indent="-457200">
              <a:spcBef>
                <a:spcPct val="0"/>
              </a:spcBef>
              <a:buFont typeface="+mj-lt"/>
              <a:buAutoNum type="arabicParenR"/>
            </a:pPr>
            <a:endParaRPr lang="en-US" sz="2000" dirty="0">
              <a:latin typeface="Public Sans"/>
            </a:endParaRPr>
          </a:p>
          <a:p>
            <a:pPr marL="457200" indent="-457200">
              <a:spcBef>
                <a:spcPct val="0"/>
              </a:spcBef>
              <a:buFont typeface="+mj-lt"/>
              <a:buAutoNum type="arabicParenR"/>
            </a:pPr>
            <a:r>
              <a:rPr lang="en-US" sz="2000" dirty="0">
                <a:latin typeface="Public Sans"/>
              </a:rPr>
              <a:t>The tooltip will show the descriptive statistical information when you mouse over any point on the plot (e.g. min, median and max).</a:t>
            </a:r>
          </a:p>
          <a:p>
            <a:pPr marL="457200" indent="-457200">
              <a:spcBef>
                <a:spcPct val="0"/>
              </a:spcBef>
              <a:buFont typeface="+mj-lt"/>
              <a:buAutoNum type="arabicParenR"/>
            </a:pPr>
            <a:endParaRPr lang="en-US" sz="2000" dirty="0">
              <a:latin typeface="Public Sans"/>
            </a:endParaRPr>
          </a:p>
          <a:p>
            <a:pPr marL="457200" indent="-457200">
              <a:spcBef>
                <a:spcPct val="0"/>
              </a:spcBef>
              <a:buFont typeface="+mj-lt"/>
              <a:buAutoNum type="arabicParenR"/>
            </a:pPr>
            <a:r>
              <a:rPr lang="en-US" sz="2000" dirty="0">
                <a:latin typeface="Public Sans"/>
              </a:rPr>
              <a:t>The red dots indicate the outlier sale unit price, and the black line shows the trend of the median price over the time period.</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3"/>
          <a:stretch>
            <a:fillRect/>
          </a:stretch>
        </p:blipFill>
        <p:spPr>
          <a:xfrm>
            <a:off x="10886" y="9321846"/>
            <a:ext cx="4077269" cy="809738"/>
          </a:xfrm>
          <a:prstGeom prst="rect">
            <a:avLst/>
          </a:prstGeom>
        </p:spPr>
      </p:pic>
      <p:grpSp>
        <p:nvGrpSpPr>
          <p:cNvPr id="2" name="Group 1">
            <a:extLst>
              <a:ext uri="{FF2B5EF4-FFF2-40B4-BE49-F238E27FC236}">
                <a16:creationId xmlns:a16="http://schemas.microsoft.com/office/drawing/2014/main" id="{9BE73AB6-9621-4AF4-83D5-B5AC686E5885}"/>
              </a:ext>
            </a:extLst>
          </p:cNvPr>
          <p:cNvGrpSpPr/>
          <p:nvPr/>
        </p:nvGrpSpPr>
        <p:grpSpPr>
          <a:xfrm>
            <a:off x="3130469" y="3961255"/>
            <a:ext cx="647254" cy="647254"/>
            <a:chOff x="4759730" y="2293561"/>
            <a:chExt cx="647254" cy="647254"/>
          </a:xfrm>
        </p:grpSpPr>
        <p:grpSp>
          <p:nvGrpSpPr>
            <p:cNvPr id="31" name="Group 3">
              <a:extLst>
                <a:ext uri="{FF2B5EF4-FFF2-40B4-BE49-F238E27FC236}">
                  <a16:creationId xmlns:a16="http://schemas.microsoft.com/office/drawing/2014/main" id="{2B6ABF89-3C15-4F65-8552-F50075A73D9B}"/>
                </a:ext>
              </a:extLst>
            </p:cNvPr>
            <p:cNvGrpSpPr/>
            <p:nvPr/>
          </p:nvGrpSpPr>
          <p:grpSpPr>
            <a:xfrm>
              <a:off x="4759730" y="2293561"/>
              <a:ext cx="647254" cy="647254"/>
              <a:chOff x="0" y="0"/>
              <a:chExt cx="6350000" cy="6350000"/>
            </a:xfrm>
            <a:solidFill>
              <a:srgbClr val="C00000"/>
            </a:solidFill>
          </p:grpSpPr>
          <p:sp>
            <p:nvSpPr>
              <p:cNvPr id="32" name="Freeform 4">
                <a:extLst>
                  <a:ext uri="{FF2B5EF4-FFF2-40B4-BE49-F238E27FC236}">
                    <a16:creationId xmlns:a16="http://schemas.microsoft.com/office/drawing/2014/main" id="{D9171011-81FD-454B-ADAF-6ABDF3C7549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3" name="TextBox 5">
              <a:extLst>
                <a:ext uri="{FF2B5EF4-FFF2-40B4-BE49-F238E27FC236}">
                  <a16:creationId xmlns:a16="http://schemas.microsoft.com/office/drawing/2014/main" id="{0714AF9F-0A6D-4A19-A1F8-738C65D4D177}"/>
                </a:ext>
              </a:extLst>
            </p:cNvPr>
            <p:cNvSpPr txBox="1"/>
            <p:nvPr/>
          </p:nvSpPr>
          <p:spPr>
            <a:xfrm>
              <a:off x="4876800" y="2476340"/>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1</a:t>
              </a:r>
            </a:p>
          </p:txBody>
        </p:sp>
      </p:grpSp>
      <p:grpSp>
        <p:nvGrpSpPr>
          <p:cNvPr id="3" name="Group 2">
            <a:extLst>
              <a:ext uri="{FF2B5EF4-FFF2-40B4-BE49-F238E27FC236}">
                <a16:creationId xmlns:a16="http://schemas.microsoft.com/office/drawing/2014/main" id="{C1F2BB58-9B44-4E57-9BE5-329D7427A1A1}"/>
              </a:ext>
            </a:extLst>
          </p:cNvPr>
          <p:cNvGrpSpPr/>
          <p:nvPr/>
        </p:nvGrpSpPr>
        <p:grpSpPr>
          <a:xfrm>
            <a:off x="3130468" y="5230962"/>
            <a:ext cx="647254" cy="647254"/>
            <a:chOff x="8731083" y="2319074"/>
            <a:chExt cx="647254" cy="647254"/>
          </a:xfrm>
        </p:grpSpPr>
        <p:grpSp>
          <p:nvGrpSpPr>
            <p:cNvPr id="34" name="Group 3">
              <a:extLst>
                <a:ext uri="{FF2B5EF4-FFF2-40B4-BE49-F238E27FC236}">
                  <a16:creationId xmlns:a16="http://schemas.microsoft.com/office/drawing/2014/main" id="{552CB4A5-D53F-4001-8CEA-E8944D54AB67}"/>
                </a:ext>
              </a:extLst>
            </p:cNvPr>
            <p:cNvGrpSpPr/>
            <p:nvPr/>
          </p:nvGrpSpPr>
          <p:grpSpPr>
            <a:xfrm>
              <a:off x="8731083" y="2319074"/>
              <a:ext cx="647254" cy="647254"/>
              <a:chOff x="0" y="0"/>
              <a:chExt cx="6350000" cy="6350000"/>
            </a:xfrm>
            <a:solidFill>
              <a:srgbClr val="C00000"/>
            </a:solidFill>
          </p:grpSpPr>
          <p:sp>
            <p:nvSpPr>
              <p:cNvPr id="35" name="Freeform 4">
                <a:extLst>
                  <a:ext uri="{FF2B5EF4-FFF2-40B4-BE49-F238E27FC236}">
                    <a16:creationId xmlns:a16="http://schemas.microsoft.com/office/drawing/2014/main" id="{E0BB73C0-7BFD-42C3-8BB0-09DC607AB30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6" name="TextBox 5">
              <a:extLst>
                <a:ext uri="{FF2B5EF4-FFF2-40B4-BE49-F238E27FC236}">
                  <a16:creationId xmlns:a16="http://schemas.microsoft.com/office/drawing/2014/main" id="{D74DE62E-0C9E-40A9-860F-53F2A421518B}"/>
                </a:ext>
              </a:extLst>
            </p:cNvPr>
            <p:cNvSpPr txBox="1"/>
            <p:nvPr/>
          </p:nvSpPr>
          <p:spPr>
            <a:xfrm>
              <a:off x="8848153" y="2501853"/>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2</a:t>
              </a:r>
            </a:p>
          </p:txBody>
        </p:sp>
      </p:grpSp>
      <p:grpSp>
        <p:nvGrpSpPr>
          <p:cNvPr id="27" name="Group 26">
            <a:extLst>
              <a:ext uri="{FF2B5EF4-FFF2-40B4-BE49-F238E27FC236}">
                <a16:creationId xmlns:a16="http://schemas.microsoft.com/office/drawing/2014/main" id="{0F170C8E-97C4-4520-8DD0-BEEF5B31FF06}"/>
              </a:ext>
            </a:extLst>
          </p:cNvPr>
          <p:cNvGrpSpPr/>
          <p:nvPr/>
        </p:nvGrpSpPr>
        <p:grpSpPr>
          <a:xfrm>
            <a:off x="3129024" y="6970590"/>
            <a:ext cx="647254" cy="647254"/>
            <a:chOff x="8731083" y="2319074"/>
            <a:chExt cx="647254" cy="647254"/>
          </a:xfrm>
        </p:grpSpPr>
        <p:grpSp>
          <p:nvGrpSpPr>
            <p:cNvPr id="29" name="Group 3">
              <a:extLst>
                <a:ext uri="{FF2B5EF4-FFF2-40B4-BE49-F238E27FC236}">
                  <a16:creationId xmlns:a16="http://schemas.microsoft.com/office/drawing/2014/main" id="{FE98712F-13FA-4B77-A76A-818CE16B9D42}"/>
                </a:ext>
              </a:extLst>
            </p:cNvPr>
            <p:cNvGrpSpPr/>
            <p:nvPr/>
          </p:nvGrpSpPr>
          <p:grpSpPr>
            <a:xfrm>
              <a:off x="8731083" y="2319074"/>
              <a:ext cx="647254" cy="647254"/>
              <a:chOff x="0" y="0"/>
              <a:chExt cx="6350000" cy="6350000"/>
            </a:xfrm>
            <a:solidFill>
              <a:srgbClr val="C00000"/>
            </a:solidFill>
          </p:grpSpPr>
          <p:sp>
            <p:nvSpPr>
              <p:cNvPr id="37" name="Freeform 4">
                <a:extLst>
                  <a:ext uri="{FF2B5EF4-FFF2-40B4-BE49-F238E27FC236}">
                    <a16:creationId xmlns:a16="http://schemas.microsoft.com/office/drawing/2014/main" id="{87AFAA4F-3320-4602-822A-894EBD1D1A7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0" name="TextBox 5">
              <a:extLst>
                <a:ext uri="{FF2B5EF4-FFF2-40B4-BE49-F238E27FC236}">
                  <a16:creationId xmlns:a16="http://schemas.microsoft.com/office/drawing/2014/main" id="{29FDC2DA-1A5A-4C0B-99B1-EA51C7141E2B}"/>
                </a:ext>
              </a:extLst>
            </p:cNvPr>
            <p:cNvSpPr txBox="1"/>
            <p:nvPr/>
          </p:nvSpPr>
          <p:spPr>
            <a:xfrm>
              <a:off x="8848153" y="2501853"/>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3</a:t>
              </a:r>
            </a:p>
          </p:txBody>
        </p:sp>
      </p:grpSp>
      <p:pic>
        <p:nvPicPr>
          <p:cNvPr id="10" name="Picture 9">
            <a:extLst>
              <a:ext uri="{FF2B5EF4-FFF2-40B4-BE49-F238E27FC236}">
                <a16:creationId xmlns:a16="http://schemas.microsoft.com/office/drawing/2014/main" id="{B4C4E625-3C4F-49D1-847B-46F43E3F650C}"/>
              </a:ext>
            </a:extLst>
          </p:cNvPr>
          <p:cNvPicPr>
            <a:picLocks noChangeAspect="1"/>
          </p:cNvPicPr>
          <p:nvPr/>
        </p:nvPicPr>
        <p:blipFill rotWithShape="1">
          <a:blip r:embed="rId4"/>
          <a:srcRect l="26392" t="10000" b="44732"/>
          <a:stretch/>
        </p:blipFill>
        <p:spPr>
          <a:xfrm>
            <a:off x="4745182" y="5481636"/>
            <a:ext cx="12746598" cy="4504248"/>
          </a:xfrm>
          <a:prstGeom prst="rect">
            <a:avLst/>
          </a:prstGeom>
        </p:spPr>
      </p:pic>
    </p:spTree>
    <p:extLst>
      <p:ext uri="{BB962C8B-B14F-4D97-AF65-F5344CB8AC3E}">
        <p14:creationId xmlns:p14="http://schemas.microsoft.com/office/powerpoint/2010/main" val="764175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75141E-929D-4931-A752-60E6AF899618}"/>
              </a:ext>
            </a:extLst>
          </p:cNvPr>
          <p:cNvPicPr>
            <a:picLocks noChangeAspect="1"/>
          </p:cNvPicPr>
          <p:nvPr/>
        </p:nvPicPr>
        <p:blipFill>
          <a:blip r:embed="rId2"/>
          <a:stretch>
            <a:fillRect/>
          </a:stretch>
        </p:blipFill>
        <p:spPr>
          <a:xfrm>
            <a:off x="3810000" y="685769"/>
            <a:ext cx="13629327" cy="7576830"/>
          </a:xfrm>
          <a:prstGeom prst="rect">
            <a:avLst/>
          </a:prstGeom>
        </p:spPr>
      </p:pic>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lang="en-US" sz="3500" dirty="0">
                  <a:solidFill>
                    <a:prstClr val="white"/>
                  </a:solidFill>
                  <a:latin typeface="Public Sans"/>
                </a:rPr>
                <a:t>3</a:t>
              </a:r>
              <a:r>
                <a:rPr kumimoji="0" lang="en-US" sz="3500" b="0" i="0" u="none" strike="noStrike" kern="1200" cap="none" spc="0" normalizeH="0" baseline="0" noProof="0" dirty="0">
                  <a:ln>
                    <a:noFill/>
                  </a:ln>
                  <a:solidFill>
                    <a:prstClr val="white"/>
                  </a:solidFill>
                  <a:effectLst/>
                  <a:uLnTx/>
                  <a:uFillTx/>
                  <a:latin typeface="Public Sans"/>
                  <a:ea typeface="+mn-ea"/>
                  <a:cs typeface="+mn-cs"/>
                </a:rPr>
                <a:t>. </a:t>
              </a:r>
              <a:r>
                <a:rPr lang="en-US" sz="3500" dirty="0">
                  <a:solidFill>
                    <a:prstClr val="white"/>
                  </a:solidFill>
                  <a:latin typeface="Public Sans"/>
                </a:rPr>
                <a:t>Rent</a:t>
              </a:r>
              <a:endParaRPr kumimoji="0" lang="en-US" sz="3500" b="0" i="0" u="none" strike="noStrike" kern="1200" cap="none" spc="0" normalizeH="0" baseline="0" noProof="0" dirty="0">
                <a:ln>
                  <a:noFill/>
                </a:ln>
                <a:solidFill>
                  <a:prstClr val="white"/>
                </a:solidFill>
                <a:effectLst/>
                <a:uLnTx/>
                <a:uFillTx/>
                <a:latin typeface="Public Sans"/>
                <a:ea typeface="+mn-ea"/>
                <a:cs typeface="+mn-c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lang="en-US" sz="2000" dirty="0">
                <a:solidFill>
                  <a:prstClr val="white"/>
                </a:solidFill>
                <a:latin typeface="Public Sans"/>
              </a:rPr>
              <a:t>3.</a:t>
            </a:r>
            <a:r>
              <a:rPr kumimoji="0" lang="en-US" sz="2000" b="0" i="0" u="none" strike="noStrike" kern="1200" cap="none" spc="0" normalizeH="0" baseline="0" noProof="0" dirty="0">
                <a:ln>
                  <a:noFill/>
                </a:ln>
                <a:solidFill>
                  <a:prstClr val="white"/>
                </a:solidFill>
                <a:effectLst/>
                <a:uLnTx/>
                <a:uFillTx/>
                <a:latin typeface="Public Sans"/>
                <a:ea typeface="+mn-ea"/>
                <a:cs typeface="+mn-cs"/>
              </a:rPr>
              <a:t>1 Overview Tab</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marR="0" lvl="0" indent="0" algn="l" defTabSz="914400">
              <a:lnSpc>
                <a:spcPts val="9600"/>
              </a:lnSpc>
              <a:spcBef>
                <a:spcPct val="0"/>
              </a:spcBef>
              <a:spcAft>
                <a:spcPts val="0"/>
              </a:spcAft>
              <a:buNone/>
              <a:tabLst/>
              <a:defRPr/>
            </a:pPr>
            <a:r>
              <a:rPr lang="en-US" sz="3000" dirty="0">
                <a:solidFill>
                  <a:schemeClr val="bg1"/>
                </a:solidFill>
                <a:latin typeface="Libre Baskerville"/>
              </a:rPr>
              <a:t>17</a:t>
            </a:r>
            <a:endParaRPr lang="en-US" dirty="0">
              <a:solidFill>
                <a:schemeClr val="bg1"/>
              </a:solidFill>
              <a:cs typeface="Calibri"/>
            </a:endParaRP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bg1"/>
          </a:solidFill>
        </p:spPr>
      </p:sp>
      <p:sp>
        <p:nvSpPr>
          <p:cNvPr id="17" name="TextBox 16">
            <a:extLst>
              <a:ext uri="{FF2B5EF4-FFF2-40B4-BE49-F238E27FC236}">
                <a16:creationId xmlns:a16="http://schemas.microsoft.com/office/drawing/2014/main" id="{8F5800A8-AE28-43CD-B106-E8DF0444FC54}"/>
              </a:ext>
            </a:extLst>
          </p:cNvPr>
          <p:cNvSpPr txBox="1"/>
          <p:nvPr/>
        </p:nvSpPr>
        <p:spPr>
          <a:xfrm>
            <a:off x="1458544" y="8610711"/>
            <a:ext cx="16296056" cy="923330"/>
          </a:xfrm>
          <a:prstGeom prst="rect">
            <a:avLst/>
          </a:prstGeom>
        </p:spPr>
        <p:txBody>
          <a:bodyPr wrap="square"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Public Sans"/>
                <a:ea typeface="+mn-ea"/>
                <a:cs typeface="+mn-cs"/>
              </a:rPr>
              <a:t>This tab allows you to visualize a summary of the lease transaction prices and </a:t>
            </a:r>
            <a:r>
              <a:rPr lang="en-US" sz="2000" dirty="0">
                <a:solidFill>
                  <a:prstClr val="white"/>
                </a:solidFill>
                <a:latin typeface="Public Sans"/>
              </a:rPr>
              <a:t>their</a:t>
            </a:r>
            <a:r>
              <a:rPr kumimoji="0" lang="en-US" sz="2000" b="0" i="0" u="none" strike="noStrike" kern="1200" cap="none" spc="0" normalizeH="0" baseline="0" noProof="0" dirty="0">
                <a:ln>
                  <a:noFill/>
                </a:ln>
                <a:solidFill>
                  <a:prstClr val="white"/>
                </a:solidFill>
                <a:effectLst/>
                <a:uLnTx/>
                <a:uFillTx/>
                <a:latin typeface="Public Sans"/>
                <a:ea typeface="+mn-ea"/>
                <a:cs typeface="+mn-cs"/>
              </a:rPr>
              <a:t> distribution </a:t>
            </a:r>
            <a:r>
              <a:rPr lang="en-US" sz="2000" u="none" dirty="0">
                <a:solidFill>
                  <a:schemeClr val="bg1"/>
                </a:solidFill>
                <a:latin typeface="Public Sans"/>
              </a:rPr>
              <a:t>(i.e. mean, median etc), customized to your needs and preferences.  </a:t>
            </a:r>
          </a:p>
          <a:p>
            <a:pPr marL="0" marR="0" lvl="0" indent="0" algn="l" defTabSz="914400" rtl="0" eaLnBrk="1" fontAlgn="auto" latinLnBrk="0" hangingPunct="1">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Public Sans"/>
                <a:ea typeface="+mn-ea"/>
                <a:cs typeface="+mn-cs"/>
              </a:rPr>
              <a:t>  </a:t>
            </a:r>
          </a:p>
        </p:txBody>
      </p:sp>
      <p:pic>
        <p:nvPicPr>
          <p:cNvPr id="19" name="Picture 18">
            <a:extLst>
              <a:ext uri="{FF2B5EF4-FFF2-40B4-BE49-F238E27FC236}">
                <a16:creationId xmlns:a16="http://schemas.microsoft.com/office/drawing/2014/main" id="{87A602B1-C32F-4FE3-BED1-80C40FB07A81}"/>
              </a:ext>
            </a:extLst>
          </p:cNvPr>
          <p:cNvPicPr>
            <a:picLocks noChangeAspect="1"/>
          </p:cNvPicPr>
          <p:nvPr/>
        </p:nvPicPr>
        <p:blipFill>
          <a:blip r:embed="rId3"/>
          <a:stretch>
            <a:fillRect/>
          </a:stretch>
        </p:blipFill>
        <p:spPr>
          <a:xfrm>
            <a:off x="152400" y="9388798"/>
            <a:ext cx="4039164" cy="800212"/>
          </a:xfrm>
          <a:prstGeom prst="rect">
            <a:avLst/>
          </a:prstGeom>
        </p:spPr>
      </p:pic>
      <p:sp>
        <p:nvSpPr>
          <p:cNvPr id="29" name="Rectangle 28">
            <a:extLst>
              <a:ext uri="{FF2B5EF4-FFF2-40B4-BE49-F238E27FC236}">
                <a16:creationId xmlns:a16="http://schemas.microsoft.com/office/drawing/2014/main" id="{BD29342C-501F-45D2-9761-290EE5A49E35}"/>
              </a:ext>
            </a:extLst>
          </p:cNvPr>
          <p:cNvSpPr/>
          <p:nvPr/>
        </p:nvSpPr>
        <p:spPr>
          <a:xfrm>
            <a:off x="3741308" y="3238500"/>
            <a:ext cx="1807587" cy="45773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48224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63210" y="2090287"/>
            <a:ext cx="647254" cy="647254"/>
            <a:chOff x="0" y="0"/>
            <a:chExt cx="863006" cy="863006"/>
          </a:xfrm>
        </p:grpSpPr>
        <p:grpSp>
          <p:nvGrpSpPr>
            <p:cNvPr id="3" name="Group 3"/>
            <p:cNvGrpSpPr/>
            <p:nvPr/>
          </p:nvGrpSpPr>
          <p:grpSpPr>
            <a:xfrm>
              <a:off x="0" y="0"/>
              <a:ext cx="863006" cy="86300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19C95"/>
              </a:solidFill>
            </p:spPr>
          </p:sp>
        </p:grpSp>
        <p:sp>
          <p:nvSpPr>
            <p:cNvPr id="5" name="TextBox 5"/>
            <p:cNvSpPr txBox="1"/>
            <p:nvPr/>
          </p:nvSpPr>
          <p:spPr>
            <a:xfrm>
              <a:off x="156093" y="243706"/>
              <a:ext cx="550820" cy="375594"/>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01</a:t>
              </a:r>
            </a:p>
          </p:txBody>
        </p:sp>
      </p:grpSp>
      <p:grpSp>
        <p:nvGrpSpPr>
          <p:cNvPr id="6" name="Group 6"/>
          <p:cNvGrpSpPr/>
          <p:nvPr/>
        </p:nvGrpSpPr>
        <p:grpSpPr>
          <a:xfrm>
            <a:off x="8687997" y="3510578"/>
            <a:ext cx="644366" cy="647254"/>
            <a:chOff x="33049" y="-616191"/>
            <a:chExt cx="859155" cy="863006"/>
          </a:xfrm>
        </p:grpSpPr>
        <p:grpSp>
          <p:nvGrpSpPr>
            <p:cNvPr id="7" name="Group 7"/>
            <p:cNvGrpSpPr/>
            <p:nvPr/>
          </p:nvGrpSpPr>
          <p:grpSpPr>
            <a:xfrm>
              <a:off x="33049" y="-616191"/>
              <a:ext cx="859155" cy="863006"/>
              <a:chOff x="243177" y="-4533936"/>
              <a:chExt cx="6321667" cy="6350000"/>
            </a:xfrm>
          </p:grpSpPr>
          <p:sp>
            <p:nvSpPr>
              <p:cNvPr id="8" name="Freeform 8"/>
              <p:cNvSpPr/>
              <p:nvPr/>
            </p:nvSpPr>
            <p:spPr>
              <a:xfrm>
                <a:off x="243177" y="-4533936"/>
                <a:ext cx="6321667"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52629"/>
              </a:solidFill>
            </p:spPr>
          </p:sp>
        </p:grpSp>
        <p:sp>
          <p:nvSpPr>
            <p:cNvPr id="9" name="TextBox 9"/>
            <p:cNvSpPr txBox="1"/>
            <p:nvPr/>
          </p:nvSpPr>
          <p:spPr>
            <a:xfrm>
              <a:off x="187217" y="-372486"/>
              <a:ext cx="550820" cy="375594"/>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02</a:t>
              </a:r>
            </a:p>
          </p:txBody>
        </p:sp>
      </p:grpSp>
      <p:grpSp>
        <p:nvGrpSpPr>
          <p:cNvPr id="10" name="Group 10"/>
          <p:cNvGrpSpPr/>
          <p:nvPr/>
        </p:nvGrpSpPr>
        <p:grpSpPr>
          <a:xfrm>
            <a:off x="8687997" y="5435430"/>
            <a:ext cx="644366" cy="647254"/>
            <a:chOff x="33049" y="-559634"/>
            <a:chExt cx="859155" cy="863006"/>
          </a:xfrm>
        </p:grpSpPr>
        <p:grpSp>
          <p:nvGrpSpPr>
            <p:cNvPr id="11" name="Group 11"/>
            <p:cNvGrpSpPr/>
            <p:nvPr/>
          </p:nvGrpSpPr>
          <p:grpSpPr>
            <a:xfrm>
              <a:off x="33049" y="-559634"/>
              <a:ext cx="859155" cy="863006"/>
              <a:chOff x="243177" y="-4117786"/>
              <a:chExt cx="6321667" cy="6350000"/>
            </a:xfrm>
          </p:grpSpPr>
          <p:sp>
            <p:nvSpPr>
              <p:cNvPr id="12" name="Freeform 12"/>
              <p:cNvSpPr/>
              <p:nvPr/>
            </p:nvSpPr>
            <p:spPr>
              <a:xfrm>
                <a:off x="243177" y="-4117786"/>
                <a:ext cx="6321667"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19C95"/>
              </a:solidFill>
            </p:spPr>
          </p:sp>
        </p:grpSp>
        <p:sp>
          <p:nvSpPr>
            <p:cNvPr id="13" name="TextBox 13"/>
            <p:cNvSpPr txBox="1"/>
            <p:nvPr/>
          </p:nvSpPr>
          <p:spPr>
            <a:xfrm>
              <a:off x="187217" y="-315928"/>
              <a:ext cx="550820" cy="375594"/>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17</a:t>
              </a:r>
            </a:p>
          </p:txBody>
        </p:sp>
      </p:grpSp>
      <p:grpSp>
        <p:nvGrpSpPr>
          <p:cNvPr id="14" name="Group 14"/>
          <p:cNvGrpSpPr/>
          <p:nvPr/>
        </p:nvGrpSpPr>
        <p:grpSpPr>
          <a:xfrm>
            <a:off x="8663210" y="7275871"/>
            <a:ext cx="647254" cy="647254"/>
            <a:chOff x="0" y="0"/>
            <a:chExt cx="863006" cy="863006"/>
          </a:xfrm>
        </p:grpSpPr>
        <p:grpSp>
          <p:nvGrpSpPr>
            <p:cNvPr id="15" name="Group 15"/>
            <p:cNvGrpSpPr/>
            <p:nvPr/>
          </p:nvGrpSpPr>
          <p:grpSpPr>
            <a:xfrm>
              <a:off x="0" y="0"/>
              <a:ext cx="863006" cy="863006"/>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52629"/>
              </a:solidFill>
            </p:spPr>
          </p:sp>
        </p:grpSp>
        <p:sp>
          <p:nvSpPr>
            <p:cNvPr id="17" name="TextBox 17"/>
            <p:cNvSpPr txBox="1"/>
            <p:nvPr/>
          </p:nvSpPr>
          <p:spPr>
            <a:xfrm>
              <a:off x="156093" y="243706"/>
              <a:ext cx="550820" cy="375594"/>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32</a:t>
              </a:r>
            </a:p>
          </p:txBody>
        </p:sp>
      </p:grpSp>
      <p:sp>
        <p:nvSpPr>
          <p:cNvPr id="18" name="AutoShape 18"/>
          <p:cNvSpPr/>
          <p:nvPr/>
        </p:nvSpPr>
        <p:spPr>
          <a:xfrm>
            <a:off x="8663210" y="3350369"/>
            <a:ext cx="9624790" cy="9525"/>
          </a:xfrm>
          <a:prstGeom prst="rect">
            <a:avLst/>
          </a:prstGeom>
          <a:solidFill>
            <a:srgbClr val="A19C95"/>
          </a:solidFill>
        </p:spPr>
      </p:sp>
      <p:sp>
        <p:nvSpPr>
          <p:cNvPr id="19" name="TextBox 19"/>
          <p:cNvSpPr txBox="1"/>
          <p:nvPr/>
        </p:nvSpPr>
        <p:spPr>
          <a:xfrm>
            <a:off x="1028700" y="1299527"/>
            <a:ext cx="5340021" cy="2616101"/>
          </a:xfrm>
          <a:prstGeom prst="rect">
            <a:avLst/>
          </a:prstGeom>
        </p:spPr>
        <p:txBody>
          <a:bodyPr lIns="0" tIns="0" rIns="0" bIns="0" rtlCol="0" anchor="t">
            <a:spAutoFit/>
          </a:bodyPr>
          <a:lstStyle/>
          <a:p>
            <a:pPr marL="0" marR="0" lvl="0" indent="0" algn="l" defTabSz="914400" rtl="0" eaLnBrk="1" fontAlgn="auto" latinLnBrk="0" hangingPunct="1">
              <a:lnSpc>
                <a:spcPts val="10200"/>
              </a:lnSpc>
              <a:spcBef>
                <a:spcPct val="0"/>
              </a:spcBef>
              <a:spcAft>
                <a:spcPts val="0"/>
              </a:spcAft>
              <a:buClrTx/>
              <a:buSzTx/>
              <a:buFontTx/>
              <a:buNone/>
              <a:tabLst/>
              <a:defRPr/>
            </a:pPr>
            <a:r>
              <a:rPr kumimoji="0" lang="en-US" sz="8500" b="0" i="0" u="none" strike="noStrike" kern="1200" cap="none" spc="0" normalizeH="0" baseline="0" noProof="0" dirty="0">
                <a:ln>
                  <a:noFill/>
                </a:ln>
                <a:solidFill>
                  <a:srgbClr val="252629"/>
                </a:solidFill>
                <a:effectLst/>
                <a:uLnTx/>
                <a:uFillTx/>
                <a:latin typeface="Libre Baskerville"/>
                <a:ea typeface="+mn-ea"/>
                <a:cs typeface="+mn-cs"/>
              </a:rPr>
              <a:t>Content Page</a:t>
            </a:r>
          </a:p>
        </p:txBody>
      </p:sp>
      <p:sp>
        <p:nvSpPr>
          <p:cNvPr id="20" name="TextBox 20"/>
          <p:cNvSpPr txBox="1"/>
          <p:nvPr/>
        </p:nvSpPr>
        <p:spPr>
          <a:xfrm>
            <a:off x="9979744" y="2244593"/>
            <a:ext cx="5554482" cy="362984"/>
          </a:xfrm>
          <a:prstGeom prst="rect">
            <a:avLst/>
          </a:prstGeom>
        </p:spPr>
        <p:txBody>
          <a:bodyPr lIns="0" tIns="0" rIns="0" bIns="0" rtlCol="0" anchor="t">
            <a:spAutoFit/>
          </a:bodyPr>
          <a:lstStyle/>
          <a:p>
            <a:pPr marL="0" marR="0" lvl="0" indent="0" algn="l" defTabSz="914400" rtl="0" eaLnBrk="1" fontAlgn="auto" latinLnBrk="0" hangingPunct="1">
              <a:lnSpc>
                <a:spcPts val="3079"/>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252629"/>
                </a:solidFill>
                <a:effectLst/>
                <a:uLnTx/>
                <a:uFillTx/>
                <a:latin typeface="Public Sans"/>
                <a:ea typeface="+mn-ea"/>
                <a:cs typeface="+mn-cs"/>
              </a:rPr>
              <a:t>Introduction</a:t>
            </a:r>
          </a:p>
        </p:txBody>
      </p:sp>
      <p:sp>
        <p:nvSpPr>
          <p:cNvPr id="21" name="TextBox 21"/>
          <p:cNvSpPr txBox="1"/>
          <p:nvPr/>
        </p:nvSpPr>
        <p:spPr>
          <a:xfrm>
            <a:off x="10001515" y="3560849"/>
            <a:ext cx="5554482" cy="1953163"/>
          </a:xfrm>
          <a:prstGeom prst="rect">
            <a:avLst/>
          </a:prstGeom>
        </p:spPr>
        <p:txBody>
          <a:bodyPr lIns="0" tIns="0" rIns="0" bIns="0" rtlCol="0" anchor="t">
            <a:spAutoFit/>
          </a:bodyPr>
          <a:lstStyle/>
          <a:p>
            <a:pPr marL="0" marR="0" lvl="0" indent="0" algn="l" defTabSz="914400" rtl="0" eaLnBrk="1" fontAlgn="auto" latinLnBrk="0" hangingPunct="1">
              <a:lnSpc>
                <a:spcPts val="3079"/>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252629"/>
                </a:solidFill>
                <a:effectLst/>
                <a:uLnTx/>
                <a:uFillTx/>
                <a:latin typeface="Public Sans"/>
                <a:ea typeface="+mn-ea"/>
                <a:cs typeface="+mn-cs"/>
              </a:rPr>
              <a:t>Buy</a:t>
            </a:r>
          </a:p>
          <a:p>
            <a:pPr marL="342900" marR="0" lvl="0" indent="-342900" algn="l" defTabSz="914400" rtl="0" eaLnBrk="1" fontAlgn="auto" latinLnBrk="0" hangingPunct="1">
              <a:lnSpc>
                <a:spcPts val="3079"/>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252629"/>
                </a:solidFill>
                <a:effectLst/>
                <a:uLnTx/>
                <a:uFillTx/>
                <a:latin typeface="Public Sans"/>
                <a:ea typeface="+mn-ea"/>
                <a:cs typeface="+mn-cs"/>
              </a:rPr>
              <a:t>Overview</a:t>
            </a:r>
          </a:p>
          <a:p>
            <a:pPr marL="342900" marR="0" lvl="0" indent="-342900" algn="l" defTabSz="914400" rtl="0" eaLnBrk="1" fontAlgn="auto" latinLnBrk="0" hangingPunct="1">
              <a:lnSpc>
                <a:spcPts val="3079"/>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252629"/>
                </a:solidFill>
                <a:effectLst/>
                <a:uLnTx/>
                <a:uFillTx/>
                <a:latin typeface="Public Sans"/>
                <a:ea typeface="+mn-ea"/>
                <a:cs typeface="+mn-cs"/>
              </a:rPr>
              <a:t>Price Sensitivity </a:t>
            </a:r>
          </a:p>
          <a:p>
            <a:pPr marL="342900" marR="0" lvl="0" indent="-342900" algn="l" defTabSz="914400" rtl="0" eaLnBrk="1" fontAlgn="auto" latinLnBrk="0" hangingPunct="1">
              <a:lnSpc>
                <a:spcPts val="3079"/>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252629"/>
                </a:solidFill>
                <a:effectLst/>
                <a:uLnTx/>
                <a:uFillTx/>
                <a:latin typeface="Public Sans"/>
                <a:ea typeface="+mn-ea"/>
                <a:cs typeface="+mn-cs"/>
              </a:rPr>
              <a:t>Time  Trend</a:t>
            </a:r>
          </a:p>
          <a:p>
            <a:pPr marL="0" marR="0" lvl="0" indent="0" algn="l" defTabSz="914400" rtl="0" eaLnBrk="1" fontAlgn="auto" latinLnBrk="0" hangingPunct="1">
              <a:lnSpc>
                <a:spcPts val="3079"/>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252629"/>
              </a:solidFill>
              <a:effectLst/>
              <a:uLnTx/>
              <a:uFillTx/>
              <a:latin typeface="Public Sans"/>
              <a:ea typeface="+mn-ea"/>
              <a:cs typeface="+mn-cs"/>
            </a:endParaRPr>
          </a:p>
        </p:txBody>
      </p:sp>
      <p:sp>
        <p:nvSpPr>
          <p:cNvPr id="24" name="AutoShape 24"/>
          <p:cNvSpPr/>
          <p:nvPr/>
        </p:nvSpPr>
        <p:spPr>
          <a:xfrm>
            <a:off x="8663210" y="5232803"/>
            <a:ext cx="9624790" cy="9525"/>
          </a:xfrm>
          <a:prstGeom prst="rect">
            <a:avLst/>
          </a:prstGeom>
          <a:solidFill>
            <a:srgbClr val="A19C95"/>
          </a:solidFill>
        </p:spPr>
      </p:sp>
      <p:sp>
        <p:nvSpPr>
          <p:cNvPr id="25" name="AutoShape 25"/>
          <p:cNvSpPr/>
          <p:nvPr/>
        </p:nvSpPr>
        <p:spPr>
          <a:xfrm>
            <a:off x="8663210" y="7115237"/>
            <a:ext cx="9624790" cy="9525"/>
          </a:xfrm>
          <a:prstGeom prst="rect">
            <a:avLst/>
          </a:prstGeom>
          <a:solidFill>
            <a:srgbClr val="A19C95"/>
          </a:solidFill>
        </p:spPr>
      </p:sp>
      <p:sp>
        <p:nvSpPr>
          <p:cNvPr id="26" name="AutoShape 26"/>
          <p:cNvSpPr/>
          <p:nvPr/>
        </p:nvSpPr>
        <p:spPr>
          <a:xfrm>
            <a:off x="8663210" y="8997671"/>
            <a:ext cx="9624790" cy="9525"/>
          </a:xfrm>
          <a:prstGeom prst="rect">
            <a:avLst/>
          </a:prstGeom>
          <a:solidFill>
            <a:srgbClr val="A19C95"/>
          </a:solidFill>
        </p:spPr>
      </p:sp>
      <p:grpSp>
        <p:nvGrpSpPr>
          <p:cNvPr id="28" name="Group 28"/>
          <p:cNvGrpSpPr/>
          <p:nvPr/>
        </p:nvGrpSpPr>
        <p:grpSpPr>
          <a:xfrm>
            <a:off x="390163" y="4842199"/>
            <a:ext cx="1277073" cy="800257"/>
            <a:chOff x="0" y="0"/>
            <a:chExt cx="1702765" cy="1067010"/>
          </a:xfrm>
        </p:grpSpPr>
        <p:sp>
          <p:nvSpPr>
            <p:cNvPr id="29" name="AutoShape 29"/>
            <p:cNvSpPr/>
            <p:nvPr/>
          </p:nvSpPr>
          <p:spPr>
            <a:xfrm>
              <a:off x="0" y="0"/>
              <a:ext cx="1702765" cy="1067010"/>
            </a:xfrm>
            <a:prstGeom prst="rect">
              <a:avLst/>
            </a:prstGeom>
            <a:solidFill>
              <a:srgbClr val="A19C95"/>
            </a:solidFill>
          </p:spPr>
        </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2840" y="375094"/>
              <a:ext cx="717085" cy="316821"/>
            </a:xfrm>
            <a:prstGeom prst="rect">
              <a:avLst/>
            </a:prstGeom>
          </p:spPr>
        </p:pic>
      </p:grpSp>
      <p:pic>
        <p:nvPicPr>
          <p:cNvPr id="33" name="Picture 2">
            <a:extLst>
              <a:ext uri="{FF2B5EF4-FFF2-40B4-BE49-F238E27FC236}">
                <a16:creationId xmlns:a16="http://schemas.microsoft.com/office/drawing/2014/main" id="{3300A65E-4E08-427B-9A16-209EABB76998}"/>
              </a:ext>
            </a:extLst>
          </p:cNvPr>
          <p:cNvPicPr>
            <a:picLocks noChangeAspect="1"/>
          </p:cNvPicPr>
          <p:nvPr/>
        </p:nvPicPr>
        <p:blipFill>
          <a:blip r:embed="rId4"/>
          <a:srcRect t="26796" b="26796"/>
          <a:stretch>
            <a:fillRect/>
          </a:stretch>
        </p:blipFill>
        <p:spPr>
          <a:xfrm>
            <a:off x="0" y="5955785"/>
            <a:ext cx="7322316" cy="4372761"/>
          </a:xfrm>
          <a:prstGeom prst="rect">
            <a:avLst/>
          </a:prstGeom>
        </p:spPr>
      </p:pic>
      <p:sp>
        <p:nvSpPr>
          <p:cNvPr id="34" name="TextBox 21">
            <a:extLst>
              <a:ext uri="{FF2B5EF4-FFF2-40B4-BE49-F238E27FC236}">
                <a16:creationId xmlns:a16="http://schemas.microsoft.com/office/drawing/2014/main" id="{60C0E718-502E-4EA9-964F-93A7487D7118}"/>
              </a:ext>
            </a:extLst>
          </p:cNvPr>
          <p:cNvSpPr txBox="1"/>
          <p:nvPr/>
        </p:nvSpPr>
        <p:spPr>
          <a:xfrm>
            <a:off x="10014090" y="5415643"/>
            <a:ext cx="5554482" cy="1953163"/>
          </a:xfrm>
          <a:prstGeom prst="rect">
            <a:avLst/>
          </a:prstGeom>
        </p:spPr>
        <p:txBody>
          <a:bodyPr lIns="0" tIns="0" rIns="0" bIns="0" rtlCol="0" anchor="t">
            <a:spAutoFit/>
          </a:bodyPr>
          <a:lstStyle/>
          <a:p>
            <a:pPr marL="0" marR="0" lvl="0" indent="0" algn="l" defTabSz="914400" rtl="0" eaLnBrk="1" fontAlgn="auto" latinLnBrk="0" hangingPunct="1">
              <a:lnSpc>
                <a:spcPts val="3079"/>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252629"/>
                </a:solidFill>
                <a:effectLst/>
                <a:uLnTx/>
                <a:uFillTx/>
                <a:latin typeface="Public Sans"/>
                <a:ea typeface="+mn-ea"/>
                <a:cs typeface="+mn-cs"/>
              </a:rPr>
              <a:t>Rent</a:t>
            </a:r>
          </a:p>
          <a:p>
            <a:pPr marL="342900" marR="0" lvl="0" indent="-342900" algn="l" defTabSz="914400" rtl="0" eaLnBrk="1" fontAlgn="auto" latinLnBrk="0" hangingPunct="1">
              <a:lnSpc>
                <a:spcPts val="3079"/>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252629"/>
                </a:solidFill>
                <a:effectLst/>
                <a:uLnTx/>
                <a:uFillTx/>
                <a:latin typeface="Public Sans"/>
                <a:ea typeface="+mn-ea"/>
                <a:cs typeface="+mn-cs"/>
              </a:rPr>
              <a:t>Overview</a:t>
            </a:r>
          </a:p>
          <a:p>
            <a:pPr marL="342900" marR="0" lvl="0" indent="-342900" algn="l" defTabSz="914400" rtl="0" eaLnBrk="1" fontAlgn="auto" latinLnBrk="0" hangingPunct="1">
              <a:lnSpc>
                <a:spcPts val="3079"/>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252629"/>
                </a:solidFill>
                <a:effectLst/>
                <a:uLnTx/>
                <a:uFillTx/>
                <a:latin typeface="Public Sans"/>
                <a:ea typeface="+mn-ea"/>
                <a:cs typeface="+mn-cs"/>
              </a:rPr>
              <a:t>Price Sensitivity </a:t>
            </a:r>
          </a:p>
          <a:p>
            <a:pPr marL="342900" marR="0" lvl="0" indent="-342900" algn="l" defTabSz="914400" rtl="0" eaLnBrk="1" fontAlgn="auto" latinLnBrk="0" hangingPunct="1">
              <a:lnSpc>
                <a:spcPts val="3079"/>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252629"/>
                </a:solidFill>
                <a:effectLst/>
                <a:uLnTx/>
                <a:uFillTx/>
                <a:latin typeface="Public Sans"/>
                <a:ea typeface="+mn-ea"/>
                <a:cs typeface="+mn-cs"/>
              </a:rPr>
              <a:t>Time  Trend</a:t>
            </a:r>
          </a:p>
          <a:p>
            <a:pPr marL="0" marR="0" lvl="0" indent="0" algn="l" defTabSz="914400" rtl="0" eaLnBrk="1" fontAlgn="auto" latinLnBrk="0" hangingPunct="1">
              <a:lnSpc>
                <a:spcPts val="3079"/>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252629"/>
              </a:solidFill>
              <a:effectLst/>
              <a:uLnTx/>
              <a:uFillTx/>
              <a:latin typeface="Public Sans"/>
              <a:ea typeface="+mn-ea"/>
              <a:cs typeface="+mn-cs"/>
            </a:endParaRPr>
          </a:p>
        </p:txBody>
      </p:sp>
      <p:sp>
        <p:nvSpPr>
          <p:cNvPr id="35" name="TextBox 21">
            <a:extLst>
              <a:ext uri="{FF2B5EF4-FFF2-40B4-BE49-F238E27FC236}">
                <a16:creationId xmlns:a16="http://schemas.microsoft.com/office/drawing/2014/main" id="{D51EFF5D-F681-40E3-84F8-011AC9A36126}"/>
              </a:ext>
            </a:extLst>
          </p:cNvPr>
          <p:cNvSpPr txBox="1"/>
          <p:nvPr/>
        </p:nvSpPr>
        <p:spPr>
          <a:xfrm>
            <a:off x="10026664" y="7299592"/>
            <a:ext cx="7956535" cy="2344809"/>
          </a:xfrm>
          <a:prstGeom prst="rect">
            <a:avLst/>
          </a:prstGeom>
        </p:spPr>
        <p:txBody>
          <a:bodyPr wrap="square" lIns="0" tIns="0" rIns="0" bIns="0" rtlCol="0" anchor="t">
            <a:spAutoFit/>
          </a:bodyPr>
          <a:lstStyle/>
          <a:p>
            <a:pPr marL="0" marR="0" lvl="0" indent="0" algn="l" defTabSz="914400" rtl="0" eaLnBrk="1" fontAlgn="auto" latinLnBrk="0" hangingPunct="1">
              <a:lnSpc>
                <a:spcPts val="3079"/>
              </a:lnSpc>
              <a:spcBef>
                <a:spcPct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ublic Sans"/>
                <a:ea typeface="+mn-ea"/>
                <a:cs typeface="+mn-cs"/>
              </a:rPr>
              <a:t>Mythbusting</a:t>
            </a:r>
          </a:p>
          <a:p>
            <a:pPr marL="342900" marR="0" lvl="0" indent="-342900" algn="l" defTabSz="914400" rtl="0" eaLnBrk="1" fontAlgn="auto" latinLnBrk="0" hangingPunct="1">
              <a:lnSpc>
                <a:spcPts val="3079"/>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Myth 1: Are older houses bigger?</a:t>
            </a:r>
          </a:p>
          <a:p>
            <a:pPr marL="342900" marR="0" lvl="0" indent="-342900" algn="l" defTabSz="914400" rtl="0" eaLnBrk="1" fontAlgn="auto" latinLnBrk="0" hangingPunct="1">
              <a:lnSpc>
                <a:spcPts val="3079"/>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Myth 2: Are some housing types more accessible than others?</a:t>
            </a:r>
          </a:p>
          <a:p>
            <a:pPr marL="342900" marR="0" lvl="0" indent="-342900" algn="l" defTabSz="914400" rtl="0" eaLnBrk="1" fontAlgn="auto" latinLnBrk="0" hangingPunct="1">
              <a:lnSpc>
                <a:spcPts val="3079"/>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Myth 3: Does pricing of new project launch changes overtime?</a:t>
            </a:r>
          </a:p>
          <a:p>
            <a:pPr marL="342900" marR="0" lvl="0" indent="-342900" algn="l" defTabSz="914400" rtl="0" eaLnBrk="1" fontAlgn="auto" latinLnBrk="0" hangingPunct="1">
              <a:lnSpc>
                <a:spcPts val="3079"/>
              </a:lnSpc>
              <a:spcBef>
                <a:spcPct val="0"/>
              </a:spcBef>
              <a:spcAft>
                <a:spcPts val="0"/>
              </a:spcAft>
              <a:buClrTx/>
              <a:buSzTx/>
              <a:buFontTx/>
              <a:buChar char="-"/>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a:p>
            <a:pPr marL="0" marR="0" lvl="0" indent="0" algn="l" defTabSz="914400" rtl="0" eaLnBrk="1" fontAlgn="auto" latinLnBrk="0" hangingPunct="1">
              <a:lnSpc>
                <a:spcPts val="3079"/>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lang="en-US" sz="3500" dirty="0">
                  <a:solidFill>
                    <a:prstClr val="black"/>
                  </a:solidFill>
                  <a:latin typeface="Public Sans"/>
                </a:rPr>
                <a:t>3</a:t>
              </a:r>
              <a:r>
                <a:rPr kumimoji="0" lang="en-US" sz="3500" b="0" i="0" u="none" strike="noStrike" kern="1200" cap="none" spc="0" normalizeH="0" baseline="0" noProof="0" dirty="0">
                  <a:ln>
                    <a:noFill/>
                  </a:ln>
                  <a:solidFill>
                    <a:prstClr val="black"/>
                  </a:solidFill>
                  <a:effectLst/>
                  <a:uLnTx/>
                  <a:uFillTx/>
                  <a:latin typeface="Public Sans"/>
                  <a:ea typeface="+mn-ea"/>
                  <a:cs typeface="+mn-cs"/>
                </a:rPr>
                <a:t>. Rent</a:t>
              </a: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lang="en-US" sz="2000" dirty="0">
                <a:solidFill>
                  <a:prstClr val="black"/>
                </a:solidFill>
                <a:latin typeface="Public Sans"/>
              </a:rPr>
              <a:t>3</a:t>
            </a:r>
            <a:r>
              <a:rPr kumimoji="0" lang="en-US" sz="2000" b="0" i="0" u="none" strike="noStrike" kern="1200" cap="none" spc="0" normalizeH="0" baseline="0" noProof="0" dirty="0">
                <a:ln>
                  <a:noFill/>
                </a:ln>
                <a:solidFill>
                  <a:prstClr val="black"/>
                </a:solidFill>
                <a:effectLst/>
                <a:uLnTx/>
                <a:uFillTx/>
                <a:latin typeface="Public Sans"/>
                <a:ea typeface="+mn-ea"/>
                <a:cs typeface="+mn-cs"/>
              </a:rPr>
              <a:t>.1 Overview Tab – User’s interface</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marR="0" lvl="0" indent="0" algn="l" defTabSz="914400" rtl="0" eaLnBrk="1" fontAlgn="auto" latinLnBrk="0" hangingPunct="1">
              <a:lnSpc>
                <a:spcPts val="9600"/>
              </a:lnSpc>
              <a:spcBef>
                <a:spcPct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Libre Baskerville"/>
                <a:ea typeface="+mn-ea"/>
                <a:cs typeface="+mn-cs"/>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marR="0" lvl="0" indent="0" algn="l" defTabSz="914400">
              <a:lnSpc>
                <a:spcPts val="9600"/>
              </a:lnSpc>
              <a:spcBef>
                <a:spcPct val="0"/>
              </a:spcBef>
              <a:spcAft>
                <a:spcPts val="0"/>
              </a:spcAft>
              <a:buNone/>
              <a:tabLst/>
              <a:defRPr/>
            </a:pPr>
            <a:r>
              <a:rPr lang="en-US" sz="3000" dirty="0">
                <a:latin typeface="Libre Baskerville"/>
              </a:rPr>
              <a:t>18</a:t>
            </a:r>
            <a:endParaRPr lang="en-US" dirty="0">
              <a:ea typeface="+mn-ea"/>
              <a:cs typeface="+mn-cs"/>
            </a:endParaRPr>
          </a:p>
        </p:txBody>
      </p:sp>
      <p:sp>
        <p:nvSpPr>
          <p:cNvPr id="17" name="TextBox 16">
            <a:extLst>
              <a:ext uri="{FF2B5EF4-FFF2-40B4-BE49-F238E27FC236}">
                <a16:creationId xmlns:a16="http://schemas.microsoft.com/office/drawing/2014/main" id="{8F5800A8-AE28-43CD-B106-E8DF0444FC54}"/>
              </a:ext>
            </a:extLst>
          </p:cNvPr>
          <p:cNvSpPr txBox="1"/>
          <p:nvPr/>
        </p:nvSpPr>
        <p:spPr>
          <a:xfrm>
            <a:off x="1489387" y="5698395"/>
            <a:ext cx="16296056" cy="3470117"/>
          </a:xfrm>
          <a:prstGeom prst="rect">
            <a:avLst/>
          </a:prstGeom>
        </p:spPr>
        <p:txBody>
          <a:bodyPr wrap="square" lIns="0" tIns="0" rIns="0" bIns="0" rtlCol="0" anchor="t">
            <a:spAutoFit/>
          </a:bodyPr>
          <a:lstStyle/>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Apply Postal District filter(s) to the lease transaction data. Indicate also the range of Monthly Rent ($) of your interest.</a:t>
            </a:r>
          </a:p>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Select the range of Floor Area (SQM), and the range of Distance-to-MRT.</a:t>
            </a:r>
          </a:p>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Use the checkboxes to select and filter the No. of Bedrooms and Property Tenure.</a:t>
            </a:r>
          </a:p>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Indicate the date range of Lease Commencement Date for past least transactions, to retrieve relevant records for your reference.</a:t>
            </a:r>
          </a:p>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grpSp>
        <p:nvGrpSpPr>
          <p:cNvPr id="31" name="Group 3">
            <a:extLst>
              <a:ext uri="{FF2B5EF4-FFF2-40B4-BE49-F238E27FC236}">
                <a16:creationId xmlns:a16="http://schemas.microsoft.com/office/drawing/2014/main" id="{2B6ABF89-3C15-4F65-8552-F50075A73D9B}"/>
              </a:ext>
            </a:extLst>
          </p:cNvPr>
          <p:cNvGrpSpPr/>
          <p:nvPr/>
        </p:nvGrpSpPr>
        <p:grpSpPr>
          <a:xfrm>
            <a:off x="4711515" y="2349793"/>
            <a:ext cx="647254" cy="647254"/>
            <a:chOff x="0" y="0"/>
            <a:chExt cx="6350000" cy="6350000"/>
          </a:xfrm>
          <a:solidFill>
            <a:srgbClr val="C00000"/>
          </a:solidFill>
        </p:grpSpPr>
        <p:sp>
          <p:nvSpPr>
            <p:cNvPr id="32" name="Freeform 4">
              <a:extLst>
                <a:ext uri="{FF2B5EF4-FFF2-40B4-BE49-F238E27FC236}">
                  <a16:creationId xmlns:a16="http://schemas.microsoft.com/office/drawing/2014/main" id="{D9171011-81FD-454B-ADAF-6ABDF3C7549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3" name="TextBox 5">
            <a:extLst>
              <a:ext uri="{FF2B5EF4-FFF2-40B4-BE49-F238E27FC236}">
                <a16:creationId xmlns:a16="http://schemas.microsoft.com/office/drawing/2014/main" id="{0714AF9F-0A6D-4A19-A1F8-738C65D4D177}"/>
              </a:ext>
            </a:extLst>
          </p:cNvPr>
          <p:cNvSpPr txBox="1"/>
          <p:nvPr/>
        </p:nvSpPr>
        <p:spPr>
          <a:xfrm>
            <a:off x="4828585" y="2532572"/>
            <a:ext cx="413115" cy="281695"/>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1</a:t>
            </a:r>
          </a:p>
        </p:txBody>
      </p:sp>
      <p:grpSp>
        <p:nvGrpSpPr>
          <p:cNvPr id="34" name="Group 3">
            <a:extLst>
              <a:ext uri="{FF2B5EF4-FFF2-40B4-BE49-F238E27FC236}">
                <a16:creationId xmlns:a16="http://schemas.microsoft.com/office/drawing/2014/main" id="{552CB4A5-D53F-4001-8CEA-E8944D54AB67}"/>
              </a:ext>
            </a:extLst>
          </p:cNvPr>
          <p:cNvGrpSpPr/>
          <p:nvPr/>
        </p:nvGrpSpPr>
        <p:grpSpPr>
          <a:xfrm>
            <a:off x="8496746" y="2377505"/>
            <a:ext cx="647254" cy="647254"/>
            <a:chOff x="0" y="0"/>
            <a:chExt cx="6350000" cy="6350000"/>
          </a:xfrm>
          <a:solidFill>
            <a:srgbClr val="C00000"/>
          </a:solidFill>
        </p:grpSpPr>
        <p:sp>
          <p:nvSpPr>
            <p:cNvPr id="35" name="Freeform 4">
              <a:extLst>
                <a:ext uri="{FF2B5EF4-FFF2-40B4-BE49-F238E27FC236}">
                  <a16:creationId xmlns:a16="http://schemas.microsoft.com/office/drawing/2014/main" id="{E0BB73C0-7BFD-42C3-8BB0-09DC607AB30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6" name="TextBox 5">
            <a:extLst>
              <a:ext uri="{FF2B5EF4-FFF2-40B4-BE49-F238E27FC236}">
                <a16:creationId xmlns:a16="http://schemas.microsoft.com/office/drawing/2014/main" id="{D74DE62E-0C9E-40A9-860F-53F2A421518B}"/>
              </a:ext>
            </a:extLst>
          </p:cNvPr>
          <p:cNvSpPr txBox="1"/>
          <p:nvPr/>
        </p:nvSpPr>
        <p:spPr>
          <a:xfrm>
            <a:off x="8613816" y="2560284"/>
            <a:ext cx="413115" cy="281695"/>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2</a:t>
            </a:r>
          </a:p>
        </p:txBody>
      </p:sp>
      <p:grpSp>
        <p:nvGrpSpPr>
          <p:cNvPr id="37" name="Group 3">
            <a:extLst>
              <a:ext uri="{FF2B5EF4-FFF2-40B4-BE49-F238E27FC236}">
                <a16:creationId xmlns:a16="http://schemas.microsoft.com/office/drawing/2014/main" id="{48599E3F-2A20-4561-9B65-0B8073720773}"/>
              </a:ext>
            </a:extLst>
          </p:cNvPr>
          <p:cNvGrpSpPr/>
          <p:nvPr/>
        </p:nvGrpSpPr>
        <p:grpSpPr>
          <a:xfrm>
            <a:off x="10890850" y="2412444"/>
            <a:ext cx="647254" cy="647254"/>
            <a:chOff x="0" y="0"/>
            <a:chExt cx="6350000" cy="6350000"/>
          </a:xfrm>
          <a:solidFill>
            <a:srgbClr val="C00000"/>
          </a:solidFill>
        </p:grpSpPr>
        <p:sp>
          <p:nvSpPr>
            <p:cNvPr id="38" name="Freeform 4">
              <a:extLst>
                <a:ext uri="{FF2B5EF4-FFF2-40B4-BE49-F238E27FC236}">
                  <a16:creationId xmlns:a16="http://schemas.microsoft.com/office/drawing/2014/main" id="{43F647E0-0F62-4B77-9A67-CA0AACC6655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9" name="TextBox 5">
            <a:extLst>
              <a:ext uri="{FF2B5EF4-FFF2-40B4-BE49-F238E27FC236}">
                <a16:creationId xmlns:a16="http://schemas.microsoft.com/office/drawing/2014/main" id="{8DCFE961-FAD2-4B0A-B934-003DE5D4C294}"/>
              </a:ext>
            </a:extLst>
          </p:cNvPr>
          <p:cNvSpPr txBox="1"/>
          <p:nvPr/>
        </p:nvSpPr>
        <p:spPr>
          <a:xfrm>
            <a:off x="11007920" y="2595223"/>
            <a:ext cx="413115" cy="281695"/>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3</a:t>
            </a:r>
          </a:p>
        </p:txBody>
      </p:sp>
      <p:sp>
        <p:nvSpPr>
          <p:cNvPr id="45" name="TextBox 5">
            <a:extLst>
              <a:ext uri="{FF2B5EF4-FFF2-40B4-BE49-F238E27FC236}">
                <a16:creationId xmlns:a16="http://schemas.microsoft.com/office/drawing/2014/main" id="{C7E087E1-1B41-4A70-A6B4-8B6D862A14D2}"/>
              </a:ext>
            </a:extLst>
          </p:cNvPr>
          <p:cNvSpPr txBox="1"/>
          <p:nvPr/>
        </p:nvSpPr>
        <p:spPr>
          <a:xfrm>
            <a:off x="16199726" y="2563898"/>
            <a:ext cx="413115" cy="281695"/>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05</a:t>
            </a:r>
          </a:p>
        </p:txBody>
      </p:sp>
      <p:pic>
        <p:nvPicPr>
          <p:cNvPr id="3" name="Picture 2">
            <a:extLst>
              <a:ext uri="{FF2B5EF4-FFF2-40B4-BE49-F238E27FC236}">
                <a16:creationId xmlns:a16="http://schemas.microsoft.com/office/drawing/2014/main" id="{CDA0D35B-BD62-4D81-87AB-46AC68C14C8F}"/>
              </a:ext>
            </a:extLst>
          </p:cNvPr>
          <p:cNvPicPr>
            <a:picLocks noChangeAspect="1"/>
          </p:cNvPicPr>
          <p:nvPr/>
        </p:nvPicPr>
        <p:blipFill>
          <a:blip r:embed="rId3"/>
          <a:stretch>
            <a:fillRect/>
          </a:stretch>
        </p:blipFill>
        <p:spPr>
          <a:xfrm>
            <a:off x="1792625" y="3059698"/>
            <a:ext cx="14937285" cy="2524477"/>
          </a:xfrm>
          <a:prstGeom prst="rect">
            <a:avLst/>
          </a:prstGeom>
        </p:spPr>
      </p:pic>
      <p:grpSp>
        <p:nvGrpSpPr>
          <p:cNvPr id="40" name="Group 3">
            <a:extLst>
              <a:ext uri="{FF2B5EF4-FFF2-40B4-BE49-F238E27FC236}">
                <a16:creationId xmlns:a16="http://schemas.microsoft.com/office/drawing/2014/main" id="{C48C61F6-5FEC-49D3-8F31-E5D0B65C04FD}"/>
              </a:ext>
            </a:extLst>
          </p:cNvPr>
          <p:cNvGrpSpPr/>
          <p:nvPr/>
        </p:nvGrpSpPr>
        <p:grpSpPr>
          <a:xfrm>
            <a:off x="14017742" y="2412444"/>
            <a:ext cx="647254" cy="647254"/>
            <a:chOff x="0" y="0"/>
            <a:chExt cx="6350000" cy="6350000"/>
          </a:xfrm>
          <a:solidFill>
            <a:srgbClr val="C00000"/>
          </a:solidFill>
        </p:grpSpPr>
        <p:sp>
          <p:nvSpPr>
            <p:cNvPr id="41" name="Freeform 4">
              <a:extLst>
                <a:ext uri="{FF2B5EF4-FFF2-40B4-BE49-F238E27FC236}">
                  <a16:creationId xmlns:a16="http://schemas.microsoft.com/office/drawing/2014/main" id="{12907D86-6812-4105-BD2C-5DC72763D81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2" name="TextBox 5">
            <a:extLst>
              <a:ext uri="{FF2B5EF4-FFF2-40B4-BE49-F238E27FC236}">
                <a16:creationId xmlns:a16="http://schemas.microsoft.com/office/drawing/2014/main" id="{2C7FF4BD-EBD6-4127-9F90-45B432E54B90}"/>
              </a:ext>
            </a:extLst>
          </p:cNvPr>
          <p:cNvSpPr txBox="1"/>
          <p:nvPr/>
        </p:nvSpPr>
        <p:spPr>
          <a:xfrm>
            <a:off x="14134812" y="2595223"/>
            <a:ext cx="413115" cy="281695"/>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4</a:t>
            </a:r>
          </a:p>
        </p:txBody>
      </p:sp>
    </p:spTree>
    <p:extLst>
      <p:ext uri="{BB962C8B-B14F-4D97-AF65-F5344CB8AC3E}">
        <p14:creationId xmlns:p14="http://schemas.microsoft.com/office/powerpoint/2010/main" val="398002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274A46-58B6-4143-B1C5-49C5066B9EEA}"/>
              </a:ext>
            </a:extLst>
          </p:cNvPr>
          <p:cNvPicPr>
            <a:picLocks noChangeAspect="1"/>
          </p:cNvPicPr>
          <p:nvPr/>
        </p:nvPicPr>
        <p:blipFill>
          <a:blip r:embed="rId2"/>
          <a:stretch>
            <a:fillRect/>
          </a:stretch>
        </p:blipFill>
        <p:spPr>
          <a:xfrm>
            <a:off x="1656305" y="2874699"/>
            <a:ext cx="14975390" cy="1143160"/>
          </a:xfrm>
          <a:prstGeom prst="rect">
            <a:avLst/>
          </a:prstGeom>
        </p:spPr>
      </p:pic>
      <p:sp>
        <p:nvSpPr>
          <p:cNvPr id="33" name="Rectangle 32">
            <a:extLst>
              <a:ext uri="{FF2B5EF4-FFF2-40B4-BE49-F238E27FC236}">
                <a16:creationId xmlns:a16="http://schemas.microsoft.com/office/drawing/2014/main" id="{D250880C-DBE6-4FDD-B3A5-E89578DA120F}"/>
              </a:ext>
            </a:extLst>
          </p:cNvPr>
          <p:cNvSpPr/>
          <p:nvPr/>
        </p:nvSpPr>
        <p:spPr>
          <a:xfrm>
            <a:off x="0" y="0"/>
            <a:ext cx="18288000" cy="205935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lang="en-US" sz="3500" dirty="0">
                  <a:solidFill>
                    <a:prstClr val="black"/>
                  </a:solidFill>
                  <a:latin typeface="Public Sans"/>
                </a:rPr>
                <a:t>3</a:t>
              </a:r>
              <a:r>
                <a:rPr kumimoji="0" lang="en-US" sz="3500" b="0" i="0" u="none" strike="noStrike" kern="1200" cap="none" spc="0" normalizeH="0" baseline="0" noProof="0" dirty="0">
                  <a:ln>
                    <a:noFill/>
                  </a:ln>
                  <a:solidFill>
                    <a:prstClr val="black"/>
                  </a:solidFill>
                  <a:effectLst/>
                  <a:uLnTx/>
                  <a:uFillTx/>
                  <a:latin typeface="Public Sans"/>
                  <a:ea typeface="+mn-ea"/>
                  <a:cs typeface="+mn-cs"/>
                </a:rPr>
                <a:t>. Rent</a:t>
              </a: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lang="en-US" sz="2000" dirty="0">
                <a:solidFill>
                  <a:prstClr val="black"/>
                </a:solidFill>
                <a:latin typeface="Public Sans"/>
              </a:rPr>
              <a:t>3</a:t>
            </a:r>
            <a:r>
              <a:rPr kumimoji="0" lang="en-US" sz="2000" b="0" i="0" u="none" strike="noStrike" kern="1200" cap="none" spc="0" normalizeH="0" baseline="0" noProof="0" dirty="0">
                <a:ln>
                  <a:noFill/>
                </a:ln>
                <a:solidFill>
                  <a:prstClr val="black"/>
                </a:solidFill>
                <a:effectLst/>
                <a:uLnTx/>
                <a:uFillTx/>
                <a:latin typeface="Public Sans"/>
                <a:ea typeface="+mn-ea"/>
                <a:cs typeface="+mn-cs"/>
              </a:rPr>
              <a:t>.1 Overview Tab – Reactive Visualization (1/3)</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marR="0" lvl="0" indent="0" algn="l" defTabSz="914400" rtl="0" eaLnBrk="1" fontAlgn="auto" latinLnBrk="0" hangingPunct="1">
              <a:lnSpc>
                <a:spcPts val="9600"/>
              </a:lnSpc>
              <a:spcBef>
                <a:spcPct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Libre Baskerville"/>
                <a:ea typeface="+mn-ea"/>
                <a:cs typeface="+mn-cs"/>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marR="0" lvl="0" indent="0" algn="l" defTabSz="914400">
              <a:lnSpc>
                <a:spcPts val="9600"/>
              </a:lnSpc>
              <a:spcBef>
                <a:spcPct val="0"/>
              </a:spcBef>
              <a:spcAft>
                <a:spcPts val="0"/>
              </a:spcAft>
              <a:buNone/>
              <a:tabLst/>
              <a:defRPr/>
            </a:pPr>
            <a:r>
              <a:rPr lang="en-US" sz="3000" dirty="0">
                <a:latin typeface="Libre Baskerville"/>
              </a:rPr>
              <a:t>19</a:t>
            </a:r>
            <a:endParaRPr lang="en-US" dirty="0">
              <a:ea typeface="+mn-ea"/>
              <a:cs typeface="+mn-cs"/>
            </a:endParaRPr>
          </a:p>
        </p:txBody>
      </p:sp>
      <p:sp>
        <p:nvSpPr>
          <p:cNvPr id="17" name="TextBox 16">
            <a:extLst>
              <a:ext uri="{FF2B5EF4-FFF2-40B4-BE49-F238E27FC236}">
                <a16:creationId xmlns:a16="http://schemas.microsoft.com/office/drawing/2014/main" id="{8F5800A8-AE28-43CD-B106-E8DF0444FC54}"/>
              </a:ext>
            </a:extLst>
          </p:cNvPr>
          <p:cNvSpPr txBox="1"/>
          <p:nvPr/>
        </p:nvSpPr>
        <p:spPr>
          <a:xfrm>
            <a:off x="1496644" y="3596098"/>
            <a:ext cx="16296056" cy="4906408"/>
          </a:xfrm>
          <a:prstGeom prst="rect">
            <a:avLst/>
          </a:prstGeom>
        </p:spPr>
        <p:txBody>
          <a:bodyPr wrap="square" lIns="0" tIns="0" rIns="0" bIns="0" rtlCol="0" anchor="t">
            <a:spAutoFit/>
          </a:bodyPr>
          <a:lstStyle/>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a:p>
            <a:pPr marL="0" marR="0" lvl="0" indent="0" algn="l" defTabSz="914400" rtl="0" eaLnBrk="1" fontAlgn="auto" latinLnBrk="0" hangingPunct="1">
              <a:lnSpc>
                <a:spcPts val="56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Based on your selection criteria, the following values will be populated instantaneously in the three value boxes:</a:t>
            </a:r>
          </a:p>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No. of Lease Transactions </a:t>
            </a:r>
          </a:p>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Median Monthly Rent ($); and</a:t>
            </a:r>
          </a:p>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Last Lease Commencement Date captured in the REALIS database that fits your criteria.</a:t>
            </a:r>
          </a:p>
          <a:p>
            <a:pPr marL="0" marR="0" lvl="0" indent="0" algn="l" defTabSz="914400" rtl="0" eaLnBrk="1" fontAlgn="auto" latinLnBrk="0" hangingPunct="1">
              <a:lnSpc>
                <a:spcPts val="56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3"/>
          <a:stretch>
            <a:fillRect/>
          </a:stretch>
        </p:blipFill>
        <p:spPr>
          <a:xfrm>
            <a:off x="10886" y="9321846"/>
            <a:ext cx="4077269" cy="809738"/>
          </a:xfrm>
          <a:prstGeom prst="rect">
            <a:avLst/>
          </a:prstGeom>
        </p:spPr>
      </p:pic>
      <p:grpSp>
        <p:nvGrpSpPr>
          <p:cNvPr id="19" name="Group 3">
            <a:extLst>
              <a:ext uri="{FF2B5EF4-FFF2-40B4-BE49-F238E27FC236}">
                <a16:creationId xmlns:a16="http://schemas.microsoft.com/office/drawing/2014/main" id="{9D02C2F9-82C2-4C9A-A7A2-934A737190AC}"/>
              </a:ext>
            </a:extLst>
          </p:cNvPr>
          <p:cNvGrpSpPr/>
          <p:nvPr/>
        </p:nvGrpSpPr>
        <p:grpSpPr>
          <a:xfrm>
            <a:off x="5875732" y="2243444"/>
            <a:ext cx="647254" cy="647254"/>
            <a:chOff x="0" y="0"/>
            <a:chExt cx="6350000" cy="6350000"/>
          </a:xfrm>
          <a:solidFill>
            <a:srgbClr val="C00000"/>
          </a:solidFill>
        </p:grpSpPr>
        <p:sp>
          <p:nvSpPr>
            <p:cNvPr id="21" name="Freeform 4">
              <a:extLst>
                <a:ext uri="{FF2B5EF4-FFF2-40B4-BE49-F238E27FC236}">
                  <a16:creationId xmlns:a16="http://schemas.microsoft.com/office/drawing/2014/main" id="{533E11EB-EBBF-4E39-AE46-EBB4DB2C00A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3" name="TextBox 5">
            <a:extLst>
              <a:ext uri="{FF2B5EF4-FFF2-40B4-BE49-F238E27FC236}">
                <a16:creationId xmlns:a16="http://schemas.microsoft.com/office/drawing/2014/main" id="{6C5ADC14-A577-404E-9721-E0269A32E506}"/>
              </a:ext>
            </a:extLst>
          </p:cNvPr>
          <p:cNvSpPr txBox="1"/>
          <p:nvPr/>
        </p:nvSpPr>
        <p:spPr>
          <a:xfrm>
            <a:off x="5992802" y="2426223"/>
            <a:ext cx="413115" cy="281695"/>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1</a:t>
            </a:r>
          </a:p>
        </p:txBody>
      </p:sp>
      <p:grpSp>
        <p:nvGrpSpPr>
          <p:cNvPr id="25" name="Group 3">
            <a:extLst>
              <a:ext uri="{FF2B5EF4-FFF2-40B4-BE49-F238E27FC236}">
                <a16:creationId xmlns:a16="http://schemas.microsoft.com/office/drawing/2014/main" id="{9B95E6E7-C730-4291-8921-0E3BADDACE11}"/>
              </a:ext>
            </a:extLst>
          </p:cNvPr>
          <p:cNvGrpSpPr/>
          <p:nvPr/>
        </p:nvGrpSpPr>
        <p:grpSpPr>
          <a:xfrm>
            <a:off x="10824566" y="2229220"/>
            <a:ext cx="647254" cy="647254"/>
            <a:chOff x="0" y="0"/>
            <a:chExt cx="6350000" cy="6350000"/>
          </a:xfrm>
          <a:solidFill>
            <a:srgbClr val="C00000"/>
          </a:solidFill>
        </p:grpSpPr>
        <p:sp>
          <p:nvSpPr>
            <p:cNvPr id="27" name="Freeform 4">
              <a:extLst>
                <a:ext uri="{FF2B5EF4-FFF2-40B4-BE49-F238E27FC236}">
                  <a16:creationId xmlns:a16="http://schemas.microsoft.com/office/drawing/2014/main" id="{47753D61-7DA6-41E7-B1E6-419176C210F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5">
            <a:extLst>
              <a:ext uri="{FF2B5EF4-FFF2-40B4-BE49-F238E27FC236}">
                <a16:creationId xmlns:a16="http://schemas.microsoft.com/office/drawing/2014/main" id="{568536D1-48CF-4337-AB46-BD4FBA331301}"/>
              </a:ext>
            </a:extLst>
          </p:cNvPr>
          <p:cNvSpPr txBox="1"/>
          <p:nvPr/>
        </p:nvSpPr>
        <p:spPr>
          <a:xfrm>
            <a:off x="10941636" y="2411999"/>
            <a:ext cx="413115" cy="281695"/>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2</a:t>
            </a:r>
          </a:p>
        </p:txBody>
      </p:sp>
      <p:grpSp>
        <p:nvGrpSpPr>
          <p:cNvPr id="30" name="Group 3">
            <a:extLst>
              <a:ext uri="{FF2B5EF4-FFF2-40B4-BE49-F238E27FC236}">
                <a16:creationId xmlns:a16="http://schemas.microsoft.com/office/drawing/2014/main" id="{548C3E75-7938-4DE8-BD38-2115B079B350}"/>
              </a:ext>
            </a:extLst>
          </p:cNvPr>
          <p:cNvGrpSpPr/>
          <p:nvPr/>
        </p:nvGrpSpPr>
        <p:grpSpPr>
          <a:xfrm>
            <a:off x="15773400" y="2214746"/>
            <a:ext cx="647254" cy="647254"/>
            <a:chOff x="0" y="0"/>
            <a:chExt cx="6350000" cy="6350000"/>
          </a:xfrm>
          <a:solidFill>
            <a:srgbClr val="C00000"/>
          </a:solidFill>
        </p:grpSpPr>
        <p:sp>
          <p:nvSpPr>
            <p:cNvPr id="31" name="Freeform 4">
              <a:extLst>
                <a:ext uri="{FF2B5EF4-FFF2-40B4-BE49-F238E27FC236}">
                  <a16:creationId xmlns:a16="http://schemas.microsoft.com/office/drawing/2014/main" id="{19AE40F3-72EE-4D14-8329-18FA1FEC83C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2" name="TextBox 5">
            <a:extLst>
              <a:ext uri="{FF2B5EF4-FFF2-40B4-BE49-F238E27FC236}">
                <a16:creationId xmlns:a16="http://schemas.microsoft.com/office/drawing/2014/main" id="{EC6A4AD7-7F9D-4BC9-8C39-D4340A1D6FFF}"/>
              </a:ext>
            </a:extLst>
          </p:cNvPr>
          <p:cNvSpPr txBox="1"/>
          <p:nvPr/>
        </p:nvSpPr>
        <p:spPr>
          <a:xfrm>
            <a:off x="15890470" y="2397525"/>
            <a:ext cx="413115" cy="281695"/>
          </a:xfrm>
          <a:prstGeom prst="rect">
            <a:avLst/>
          </a:prstGeom>
        </p:spPr>
        <p:txBody>
          <a:bodyPr lIns="0" tIns="0" rIns="0" bIns="0" rtlCol="0" anchor="t">
            <a:spAutoFit/>
          </a:bodyPr>
          <a:lstStyle/>
          <a:p>
            <a:pPr marL="0" marR="0" lvl="0" indent="0" algn="ctr" defTabSz="914400" rtl="0" eaLnBrk="1" fontAlgn="auto" latinLnBrk="0" hangingPunct="1">
              <a:lnSpc>
                <a:spcPts val="2274"/>
              </a:lnSpc>
              <a:spcBef>
                <a:spcPts val="0"/>
              </a:spcBef>
              <a:spcAft>
                <a:spcPts val="0"/>
              </a:spcAft>
              <a:buClrTx/>
              <a:buSzTx/>
              <a:buFontTx/>
              <a:buNone/>
              <a:tabLst/>
              <a:defRPr/>
            </a:pPr>
            <a:r>
              <a:rPr kumimoji="0" lang="en-US" sz="1895" b="0" i="0" u="none" strike="noStrike" kern="1200" cap="none" spc="28" normalizeH="0" baseline="0" noProof="0" dirty="0">
                <a:ln>
                  <a:noFill/>
                </a:ln>
                <a:solidFill>
                  <a:srgbClr val="FFFFFF"/>
                </a:solidFill>
                <a:effectLst/>
                <a:uLnTx/>
                <a:uFillTx/>
                <a:latin typeface="Public Sans Bold"/>
                <a:ea typeface="+mn-ea"/>
                <a:cs typeface="+mn-cs"/>
              </a:rPr>
              <a:t>3</a:t>
            </a:r>
          </a:p>
        </p:txBody>
      </p:sp>
    </p:spTree>
    <p:extLst>
      <p:ext uri="{BB962C8B-B14F-4D97-AF65-F5344CB8AC3E}">
        <p14:creationId xmlns:p14="http://schemas.microsoft.com/office/powerpoint/2010/main" val="777778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4670E3C-CEBF-4D70-8E75-BA609E36C477}"/>
              </a:ext>
            </a:extLst>
          </p:cNvPr>
          <p:cNvSpPr/>
          <p:nvPr/>
        </p:nvSpPr>
        <p:spPr>
          <a:xfrm>
            <a:off x="0" y="0"/>
            <a:ext cx="18288000" cy="205935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lang="en-US" sz="3500" dirty="0">
                  <a:solidFill>
                    <a:prstClr val="black"/>
                  </a:solidFill>
                  <a:latin typeface="Public Sans"/>
                </a:rPr>
                <a:t>3</a:t>
              </a:r>
              <a:r>
                <a:rPr kumimoji="0" lang="en-US" sz="3500" b="0" i="0" u="none" strike="noStrike" kern="1200" cap="none" spc="0" normalizeH="0" baseline="0" noProof="0" dirty="0">
                  <a:ln>
                    <a:noFill/>
                  </a:ln>
                  <a:solidFill>
                    <a:prstClr val="black"/>
                  </a:solidFill>
                  <a:effectLst/>
                  <a:uLnTx/>
                  <a:uFillTx/>
                  <a:latin typeface="Public Sans"/>
                  <a:ea typeface="+mn-ea"/>
                  <a:cs typeface="+mn-cs"/>
                </a:rPr>
                <a:t>. Rent</a:t>
              </a: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lang="en-US" sz="2000" dirty="0">
                <a:solidFill>
                  <a:prstClr val="black"/>
                </a:solidFill>
                <a:latin typeface="Public Sans"/>
              </a:rPr>
              <a:t>3</a:t>
            </a:r>
            <a:r>
              <a:rPr kumimoji="0" lang="en-US" sz="2000" b="0" i="0" u="none" strike="noStrike" kern="1200" cap="none" spc="0" normalizeH="0" baseline="0" noProof="0" dirty="0">
                <a:ln>
                  <a:noFill/>
                </a:ln>
                <a:solidFill>
                  <a:prstClr val="black"/>
                </a:solidFill>
                <a:effectLst/>
                <a:uLnTx/>
                <a:uFillTx/>
                <a:latin typeface="Public Sans"/>
                <a:ea typeface="+mn-ea"/>
                <a:cs typeface="+mn-cs"/>
              </a:rPr>
              <a:t>.1 Overview Tab – Reactive Visualization (2/3)</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marR="0" lvl="0" indent="0" algn="l" defTabSz="914400" rtl="0" eaLnBrk="1" fontAlgn="auto" latinLnBrk="0" hangingPunct="1">
              <a:lnSpc>
                <a:spcPts val="9600"/>
              </a:lnSpc>
              <a:spcBef>
                <a:spcPct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Libre Baskerville"/>
                <a:ea typeface="+mn-ea"/>
                <a:cs typeface="+mn-cs"/>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marR="0" lvl="0" indent="0" algn="l" defTabSz="914400">
              <a:lnSpc>
                <a:spcPts val="9600"/>
              </a:lnSpc>
              <a:spcBef>
                <a:spcPct val="0"/>
              </a:spcBef>
              <a:spcAft>
                <a:spcPts val="0"/>
              </a:spcAft>
              <a:buNone/>
              <a:tabLst/>
              <a:defRPr/>
            </a:pPr>
            <a:r>
              <a:rPr lang="en-US" sz="3000" dirty="0">
                <a:latin typeface="Libre Baskerville"/>
              </a:rPr>
              <a:t>20</a:t>
            </a:r>
            <a:endParaRPr lang="en-US" dirty="0">
              <a:ea typeface="+mn-ea"/>
              <a:cs typeface="+mn-cs"/>
            </a:endParaRPr>
          </a:p>
        </p:txBody>
      </p:sp>
      <p:sp>
        <p:nvSpPr>
          <p:cNvPr id="17" name="TextBox 16">
            <a:extLst>
              <a:ext uri="{FF2B5EF4-FFF2-40B4-BE49-F238E27FC236}">
                <a16:creationId xmlns:a16="http://schemas.microsoft.com/office/drawing/2014/main" id="{8F5800A8-AE28-43CD-B106-E8DF0444FC54}"/>
              </a:ext>
            </a:extLst>
          </p:cNvPr>
          <p:cNvSpPr txBox="1"/>
          <p:nvPr/>
        </p:nvSpPr>
        <p:spPr>
          <a:xfrm>
            <a:off x="1458544" y="6902998"/>
            <a:ext cx="6379460" cy="3675302"/>
          </a:xfrm>
          <a:prstGeom prst="rect">
            <a:avLst/>
          </a:prstGeom>
        </p:spPr>
        <p:txBody>
          <a:bodyPr wrap="square" lIns="0" tIns="0" rIns="0" bIns="0" rtlCol="0" anchor="t">
            <a:spAutoFit/>
          </a:bodyPr>
          <a:lstStyle/>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Based on your selection criteria, dots representing past lease transaction with the following color-coding will appear on the map:</a:t>
            </a:r>
          </a:p>
          <a:p>
            <a:pPr marL="800100" marR="0" lvl="1"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Red : 1 bed-room unit</a:t>
            </a:r>
          </a:p>
          <a:p>
            <a:pPr marL="800100" marR="0" lvl="1"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Green : 2 bed-room unit</a:t>
            </a:r>
          </a:p>
          <a:p>
            <a:pPr marL="800100" marR="0" lvl="1"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Blue : 3 bed-room unit</a:t>
            </a:r>
          </a:p>
          <a:p>
            <a:pPr marL="800100" lvl="1" indent="-342900">
              <a:spcBef>
                <a:spcPct val="0"/>
              </a:spcBef>
              <a:buFontTx/>
              <a:buChar char="-"/>
              <a:defRPr/>
            </a:pPr>
            <a:r>
              <a:rPr lang="en-US" sz="2000" dirty="0">
                <a:solidFill>
                  <a:prstClr val="black"/>
                </a:solidFill>
                <a:latin typeface="Public Sans"/>
              </a:rPr>
              <a:t>Purple</a:t>
            </a:r>
            <a:r>
              <a:rPr kumimoji="0" lang="en-US" sz="2000" b="0" i="0" u="none" strike="noStrike" kern="1200" cap="none" spc="0" normalizeH="0" baseline="0" noProof="0" dirty="0">
                <a:ln>
                  <a:noFill/>
                </a:ln>
                <a:solidFill>
                  <a:prstClr val="black"/>
                </a:solidFill>
                <a:effectLst/>
                <a:uLnTx/>
                <a:uFillTx/>
                <a:latin typeface="Public Sans"/>
                <a:ea typeface="+mn-ea"/>
                <a:cs typeface="+mn-cs"/>
              </a:rPr>
              <a:t> : 4 bed-room unit</a:t>
            </a:r>
          </a:p>
          <a:p>
            <a:pPr marL="342900" marR="0" lvl="0" indent="-342900" algn="l" defTabSz="914400" rtl="0" eaLnBrk="1" fontAlgn="auto" latinLnBrk="0" hangingPunct="1">
              <a:lnSpc>
                <a:spcPct val="100000"/>
              </a:lnSpc>
              <a:spcBef>
                <a:spcPct val="0"/>
              </a:spcBef>
              <a:spcAft>
                <a:spcPts val="0"/>
              </a:spcAft>
              <a:buClrTx/>
              <a:buSzTx/>
              <a:buFontTx/>
              <a:buChar char="-"/>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Mouse over the dots to see the property name. </a:t>
            </a:r>
          </a:p>
          <a:p>
            <a:pPr marL="342900" marR="0" lvl="0" indent="-342900" algn="l" defTabSz="914400" rtl="0" eaLnBrk="1" fontAlgn="auto" latinLnBrk="0" hangingPunct="1">
              <a:lnSpc>
                <a:spcPct val="100000"/>
              </a:lnSpc>
              <a:spcBef>
                <a:spcPct val="0"/>
              </a:spcBef>
              <a:spcAft>
                <a:spcPts val="0"/>
              </a:spcAft>
              <a:buClrTx/>
              <a:buSzTx/>
              <a:buFontTx/>
              <a:buChar char="-"/>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p:txBody>
      </p:sp>
      <p:sp>
        <p:nvSpPr>
          <p:cNvPr id="19" name="TextBox 18">
            <a:extLst>
              <a:ext uri="{FF2B5EF4-FFF2-40B4-BE49-F238E27FC236}">
                <a16:creationId xmlns:a16="http://schemas.microsoft.com/office/drawing/2014/main" id="{2FB474C5-F8F9-47FD-A7C2-23CBC9D4A205}"/>
              </a:ext>
            </a:extLst>
          </p:cNvPr>
          <p:cNvSpPr txBox="1"/>
          <p:nvPr/>
        </p:nvSpPr>
        <p:spPr>
          <a:xfrm>
            <a:off x="9144000" y="6902998"/>
            <a:ext cx="6347251" cy="2841740"/>
          </a:xfrm>
          <a:prstGeom prst="rect">
            <a:avLst/>
          </a:prstGeom>
        </p:spPr>
        <p:txBody>
          <a:bodyPr wrap="square" lIns="0" tIns="0" rIns="0" bIns="0" rtlCol="0" anchor="t">
            <a:spAutoFit/>
          </a:bodyPr>
          <a:lstStyle/>
          <a:p>
            <a:pPr marL="0" marR="0" lvl="0" indent="0" algn="l" defTabSz="914400" rtl="0" eaLnBrk="1" fontAlgn="auto" latinLnBrk="0" hangingPunct="1">
              <a:lnSpc>
                <a:spcPts val="25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   Zoom and pan into the map to have a closer look at  </a:t>
            </a:r>
          </a:p>
          <a:p>
            <a:pPr marL="0" marR="0" lvl="0" indent="0" algn="l" defTabSz="914400" rtl="0" eaLnBrk="1" fontAlgn="auto" latinLnBrk="0" hangingPunct="1">
              <a:lnSpc>
                <a:spcPts val="25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     the property’s exact location.</a:t>
            </a:r>
          </a:p>
          <a:p>
            <a:pPr marL="0" marR="0" lvl="0" indent="0" algn="l" defTabSz="914400" rtl="0" eaLnBrk="1" fontAlgn="auto" latinLnBrk="0" hangingPunct="1">
              <a:lnSpc>
                <a:spcPts val="25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a:p>
            <a:pPr marL="342900" marR="0" lvl="0" indent="-342900" algn="l" defTabSz="914400" rtl="0" eaLnBrk="1" fontAlgn="auto" latinLnBrk="0" hangingPunct="1">
              <a:lnSpc>
                <a:spcPts val="25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Click over the dots to reveal the details of the transactions [i.e. Lease Commencement Date, Monthly Rent, Area (SQM)]</a:t>
            </a:r>
          </a:p>
          <a:p>
            <a:pPr marL="0" marR="0" lvl="0" indent="0" algn="l" defTabSz="914400" rtl="0" eaLnBrk="1" fontAlgn="auto" latinLnBrk="0" hangingPunct="1">
              <a:lnSpc>
                <a:spcPts val="25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p:txBody>
      </p:sp>
      <p:pic>
        <p:nvPicPr>
          <p:cNvPr id="14" name="Picture 13">
            <a:extLst>
              <a:ext uri="{FF2B5EF4-FFF2-40B4-BE49-F238E27FC236}">
                <a16:creationId xmlns:a16="http://schemas.microsoft.com/office/drawing/2014/main" id="{8F42DDB6-724C-4235-93DA-C386399A71E1}"/>
              </a:ext>
            </a:extLst>
          </p:cNvPr>
          <p:cNvPicPr>
            <a:picLocks noChangeAspect="1"/>
          </p:cNvPicPr>
          <p:nvPr/>
        </p:nvPicPr>
        <p:blipFill>
          <a:blip r:embed="rId3"/>
          <a:stretch>
            <a:fillRect/>
          </a:stretch>
        </p:blipFill>
        <p:spPr>
          <a:xfrm>
            <a:off x="9111791" y="2244467"/>
            <a:ext cx="6379460" cy="4562683"/>
          </a:xfrm>
          <a:prstGeom prst="rect">
            <a:avLst/>
          </a:prstGeom>
        </p:spPr>
      </p:pic>
      <p:pic>
        <p:nvPicPr>
          <p:cNvPr id="16" name="Picture 15">
            <a:extLst>
              <a:ext uri="{FF2B5EF4-FFF2-40B4-BE49-F238E27FC236}">
                <a16:creationId xmlns:a16="http://schemas.microsoft.com/office/drawing/2014/main" id="{77928119-69D8-4208-A619-B1DFEDA11F70}"/>
              </a:ext>
            </a:extLst>
          </p:cNvPr>
          <p:cNvPicPr>
            <a:picLocks noChangeAspect="1"/>
          </p:cNvPicPr>
          <p:nvPr/>
        </p:nvPicPr>
        <p:blipFill>
          <a:blip r:embed="rId4"/>
          <a:stretch>
            <a:fillRect/>
          </a:stretch>
        </p:blipFill>
        <p:spPr>
          <a:xfrm>
            <a:off x="1480781" y="2239024"/>
            <a:ext cx="6343898" cy="4518375"/>
          </a:xfrm>
          <a:prstGeom prst="rect">
            <a:avLst/>
          </a:prstGeom>
        </p:spPr>
      </p:pic>
    </p:spTree>
    <p:extLst>
      <p:ext uri="{BB962C8B-B14F-4D97-AF65-F5344CB8AC3E}">
        <p14:creationId xmlns:p14="http://schemas.microsoft.com/office/powerpoint/2010/main" val="1980608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A47DCE7-5935-480B-94C5-B382E21487BC}"/>
              </a:ext>
            </a:extLst>
          </p:cNvPr>
          <p:cNvSpPr/>
          <p:nvPr/>
        </p:nvSpPr>
        <p:spPr>
          <a:xfrm>
            <a:off x="0" y="0"/>
            <a:ext cx="18288000" cy="205935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kumimoji="0" lang="en-US" sz="3500" b="0" i="0" u="none" strike="noStrike" kern="1200" cap="none" spc="0" normalizeH="0" baseline="0" noProof="0" dirty="0">
                  <a:ln>
                    <a:noFill/>
                  </a:ln>
                  <a:solidFill>
                    <a:prstClr val="black"/>
                  </a:solidFill>
                  <a:effectLst/>
                  <a:uLnTx/>
                  <a:uFillTx/>
                  <a:latin typeface="Public Sans"/>
                  <a:ea typeface="+mn-ea"/>
                  <a:cs typeface="+mn-cs"/>
                </a:rPr>
                <a:t>3. Rent</a:t>
              </a: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lang="en-US" sz="2000" dirty="0">
                <a:solidFill>
                  <a:prstClr val="black"/>
                </a:solidFill>
                <a:latin typeface="Public Sans"/>
              </a:rPr>
              <a:t>3</a:t>
            </a:r>
            <a:r>
              <a:rPr kumimoji="0" lang="en-US" sz="2000" b="0" i="0" u="none" strike="noStrike" kern="1200" cap="none" spc="0" normalizeH="0" baseline="0" noProof="0" dirty="0">
                <a:ln>
                  <a:noFill/>
                </a:ln>
                <a:solidFill>
                  <a:prstClr val="black"/>
                </a:solidFill>
                <a:effectLst/>
                <a:uLnTx/>
                <a:uFillTx/>
                <a:latin typeface="Public Sans"/>
                <a:ea typeface="+mn-ea"/>
                <a:cs typeface="+mn-cs"/>
              </a:rPr>
              <a:t>.1 Overview Tab – Reactive Visualization (3/3)</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marR="0" lvl="0" indent="0" algn="l" defTabSz="914400" rtl="0" eaLnBrk="1" fontAlgn="auto" latinLnBrk="0" hangingPunct="1">
              <a:lnSpc>
                <a:spcPts val="9600"/>
              </a:lnSpc>
              <a:spcBef>
                <a:spcPct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Libre Baskerville"/>
                <a:ea typeface="+mn-ea"/>
                <a:cs typeface="+mn-cs"/>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marR="0" lvl="0" indent="0" algn="l" defTabSz="914400">
              <a:lnSpc>
                <a:spcPts val="9600"/>
              </a:lnSpc>
              <a:spcBef>
                <a:spcPct val="0"/>
              </a:spcBef>
              <a:spcAft>
                <a:spcPts val="0"/>
              </a:spcAft>
              <a:buNone/>
              <a:tabLst/>
              <a:defRPr/>
            </a:pPr>
            <a:r>
              <a:rPr lang="en-US" sz="3000" dirty="0">
                <a:latin typeface="Libre Baskerville"/>
              </a:rPr>
              <a:t>21</a:t>
            </a:r>
            <a:endParaRPr lang="en-US" dirty="0">
              <a:ea typeface="+mn-ea"/>
              <a:cs typeface="+mn-cs"/>
            </a:endParaRPr>
          </a:p>
        </p:txBody>
      </p:sp>
      <p:sp>
        <p:nvSpPr>
          <p:cNvPr id="17" name="TextBox 16">
            <a:extLst>
              <a:ext uri="{FF2B5EF4-FFF2-40B4-BE49-F238E27FC236}">
                <a16:creationId xmlns:a16="http://schemas.microsoft.com/office/drawing/2014/main" id="{8F5800A8-AE28-43CD-B106-E8DF0444FC54}"/>
              </a:ext>
            </a:extLst>
          </p:cNvPr>
          <p:cNvSpPr txBox="1"/>
          <p:nvPr/>
        </p:nvSpPr>
        <p:spPr>
          <a:xfrm>
            <a:off x="10066414" y="2377156"/>
            <a:ext cx="7078586" cy="8907503"/>
          </a:xfrm>
          <a:prstGeom prst="rect">
            <a:avLst/>
          </a:prstGeom>
        </p:spPr>
        <p:txBody>
          <a:bodyPr wrap="square" lIns="0" tIns="0" rIns="0" bIns="0" rtlCol="0" anchor="t">
            <a:spAutoFit/>
          </a:bodyPr>
          <a:lstStyle/>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A </a:t>
            </a:r>
            <a:r>
              <a:rPr kumimoji="0" lang="en-US" sz="2000" b="1" i="0" u="none" strike="noStrike" kern="1200" cap="none" spc="0" normalizeH="0" baseline="0" noProof="0" dirty="0">
                <a:ln>
                  <a:noFill/>
                </a:ln>
                <a:solidFill>
                  <a:prstClr val="black"/>
                </a:solidFill>
                <a:effectLst/>
                <a:uLnTx/>
                <a:uFillTx/>
                <a:latin typeface="Public Sans"/>
                <a:ea typeface="+mn-ea"/>
                <a:cs typeface="+mn-cs"/>
              </a:rPr>
              <a:t>Violin plot </a:t>
            </a:r>
            <a:r>
              <a:rPr kumimoji="0" lang="en-US" sz="2000" b="0" i="0" u="none" strike="noStrike" kern="1200" cap="none" spc="0" normalizeH="0" baseline="0" noProof="0" dirty="0">
                <a:ln>
                  <a:noFill/>
                </a:ln>
                <a:solidFill>
                  <a:prstClr val="black"/>
                </a:solidFill>
                <a:effectLst/>
                <a:uLnTx/>
                <a:uFillTx/>
                <a:latin typeface="Public Sans"/>
                <a:ea typeface="+mn-ea"/>
                <a:cs typeface="+mn-cs"/>
              </a:rPr>
              <a:t>depicts </a:t>
            </a:r>
            <a:r>
              <a:rPr kumimoji="0" lang="en-US" sz="2000" b="1" i="0" u="none" strike="noStrike" kern="1200" cap="none" spc="0" normalizeH="0" baseline="0" noProof="0" dirty="0">
                <a:ln>
                  <a:noFill/>
                </a:ln>
                <a:solidFill>
                  <a:prstClr val="black"/>
                </a:solidFill>
                <a:effectLst/>
                <a:uLnTx/>
                <a:uFillTx/>
                <a:latin typeface="Public Sans"/>
                <a:ea typeface="+mn-ea"/>
                <a:cs typeface="+mn-cs"/>
              </a:rPr>
              <a:t>distributions of numeric data for one or more groups using density curves</a:t>
            </a:r>
            <a:r>
              <a:rPr kumimoji="0" lang="en-US" sz="2000" b="0" i="0" u="none" strike="noStrike" kern="1200" cap="none" spc="0" normalizeH="0" baseline="0" noProof="0" dirty="0">
                <a:ln>
                  <a:noFill/>
                </a:ln>
                <a:solidFill>
                  <a:prstClr val="black"/>
                </a:solidFill>
                <a:effectLst/>
                <a:uLnTx/>
                <a:uFillTx/>
                <a:latin typeface="Public Sans"/>
                <a:ea typeface="+mn-ea"/>
                <a:cs typeface="+mn-cs"/>
              </a:rPr>
              <a:t>. In this case, the width of each curve corresponds with the approximate frequency of data points in each type of unit based on no. of bedrooms and the monthly rent.  When moused over the violin plot, such density will be displayed.</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The violin plot is accompanied by an overlaid box plot, which provide additional information of the distribution of Monthly Rent grouped by units with different no. of bedrooms.</a:t>
            </a:r>
          </a:p>
          <a:p>
            <a:pPr marL="342900" marR="0" lvl="0" indent="-342900" algn="l" defTabSz="914400" rtl="0" eaLnBrk="1" fontAlgn="auto" latinLnBrk="0" hangingPunct="1">
              <a:lnSpc>
                <a:spcPct val="100000"/>
              </a:lnSpc>
              <a:spcBef>
                <a:spcPct val="0"/>
              </a:spcBef>
              <a:spcAft>
                <a:spcPts val="0"/>
              </a:spcAft>
              <a:buClrTx/>
              <a:buSzTx/>
              <a:buFontTx/>
              <a:buChar char="-"/>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US" sz="2000" b="1" i="0" u="none" strike="noStrike" kern="1200" cap="none" spc="0" normalizeH="0" baseline="0" noProof="0" dirty="0">
                <a:ln>
                  <a:noFill/>
                </a:ln>
                <a:solidFill>
                  <a:prstClr val="black"/>
                </a:solidFill>
                <a:effectLst/>
                <a:uLnTx/>
                <a:uFillTx/>
                <a:latin typeface="Public Sans"/>
                <a:ea typeface="+mn-ea"/>
                <a:cs typeface="+mn-cs"/>
              </a:rPr>
              <a:t>Box plots </a:t>
            </a:r>
            <a:r>
              <a:rPr kumimoji="0" lang="en-US" sz="2000" b="0" i="0" u="none" strike="noStrike" kern="1200" cap="none" spc="0" normalizeH="0" baseline="0" noProof="0" dirty="0">
                <a:ln>
                  <a:noFill/>
                </a:ln>
                <a:solidFill>
                  <a:prstClr val="black"/>
                </a:solidFill>
                <a:effectLst/>
                <a:uLnTx/>
                <a:uFillTx/>
                <a:latin typeface="Public Sans"/>
                <a:ea typeface="+mn-ea"/>
                <a:cs typeface="+mn-cs"/>
              </a:rPr>
              <a:t>are often used in explanatory data analysis to show the </a:t>
            </a:r>
            <a:r>
              <a:rPr kumimoji="0" lang="en-US" sz="2000" b="1" i="0" u="none" strike="noStrike" kern="1200" cap="none" spc="0" normalizeH="0" baseline="0" noProof="0" dirty="0">
                <a:ln>
                  <a:noFill/>
                </a:ln>
                <a:solidFill>
                  <a:prstClr val="black"/>
                </a:solidFill>
                <a:effectLst/>
                <a:uLnTx/>
                <a:uFillTx/>
                <a:latin typeface="Public Sans"/>
                <a:ea typeface="+mn-ea"/>
                <a:cs typeface="+mn-cs"/>
              </a:rPr>
              <a:t>distribution of numerical data and skewness through displaying the data quartiles (or percentiles) and averages</a:t>
            </a:r>
            <a:r>
              <a:rPr kumimoji="0" lang="en-US" sz="2000" b="0" i="0" u="none" strike="noStrike" kern="1200" cap="none" spc="0" normalizeH="0" baseline="0" noProof="0" dirty="0">
                <a:ln>
                  <a:noFill/>
                </a:ln>
                <a:solidFill>
                  <a:prstClr val="black"/>
                </a:solidFill>
                <a:effectLst/>
                <a:uLnTx/>
                <a:uFillTx/>
                <a:latin typeface="Public Sans"/>
                <a:ea typeface="+mn-ea"/>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 </a:t>
            </a:r>
          </a:p>
          <a:p>
            <a:pPr marL="342900" marR="0" lvl="0"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When we hover over the box plots, the summary of the Monthly </a:t>
            </a:r>
            <a:r>
              <a:rPr lang="en-US" sz="2000" dirty="0">
                <a:solidFill>
                  <a:prstClr val="black"/>
                </a:solidFill>
                <a:latin typeface="Public Sans"/>
              </a:rPr>
              <a:t>Rent </a:t>
            </a:r>
            <a:r>
              <a:rPr kumimoji="0" lang="en-US" sz="2000" b="0" i="0" u="none" strike="noStrike" kern="1200" cap="none" spc="0" normalizeH="0" baseline="0" noProof="0" dirty="0">
                <a:ln>
                  <a:noFill/>
                </a:ln>
                <a:solidFill>
                  <a:prstClr val="black"/>
                </a:solidFill>
                <a:effectLst/>
                <a:uLnTx/>
                <a:uFillTx/>
                <a:latin typeface="Public Sans"/>
                <a:ea typeface="+mn-ea"/>
                <a:cs typeface="+mn-cs"/>
              </a:rPr>
              <a:t>data is shown: </a:t>
            </a:r>
          </a:p>
          <a:p>
            <a:pPr marL="800100" marR="0" lvl="1"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the minimum,</a:t>
            </a:r>
          </a:p>
          <a:p>
            <a:pPr marL="800100" marR="0" lvl="1"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first (lower) quartile, </a:t>
            </a:r>
          </a:p>
          <a:p>
            <a:pPr marL="800100" marR="0" lvl="1"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median, </a:t>
            </a:r>
          </a:p>
          <a:p>
            <a:pPr marL="800100" marR="0" lvl="1"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third (upper) quartile, </a:t>
            </a:r>
            <a:endParaRPr lang="en-US" sz="2000" dirty="0">
              <a:solidFill>
                <a:prstClr val="black"/>
              </a:solidFill>
              <a:latin typeface="Public Sans"/>
            </a:endParaRPr>
          </a:p>
          <a:p>
            <a:pPr marL="800100" marR="0" lvl="1" indent="-342900" algn="l" defTabSz="914400" rtl="0" eaLnBrk="1" fontAlgn="auto" latinLnBrk="0" hangingPunct="1">
              <a:lnSpc>
                <a:spcPct val="100000"/>
              </a:lnSpc>
              <a:spcBef>
                <a:spcPct val="0"/>
              </a:spcBef>
              <a:spcAft>
                <a:spcPts val="0"/>
              </a:spcAft>
              <a:buClrTx/>
              <a:buSzTx/>
              <a:buFontTx/>
              <a:buChar char="-"/>
              <a:tabLst/>
              <a:defRPr/>
            </a:pPr>
            <a:r>
              <a:rPr lang="en-US" sz="2000" dirty="0">
                <a:solidFill>
                  <a:prstClr val="black"/>
                </a:solidFill>
                <a:latin typeface="Public Sans"/>
              </a:rPr>
              <a:t>u</a:t>
            </a:r>
            <a:r>
              <a:rPr kumimoji="0" lang="en-US" sz="2000" b="0" i="0" u="none" strike="noStrike" kern="1200" cap="none" spc="0" normalizeH="0" baseline="0" noProof="0" dirty="0">
                <a:ln>
                  <a:noFill/>
                </a:ln>
                <a:solidFill>
                  <a:prstClr val="black"/>
                </a:solidFill>
                <a:effectLst/>
                <a:uLnTx/>
                <a:uFillTx/>
                <a:latin typeface="Public Sans"/>
                <a:ea typeface="+mn-ea"/>
                <a:cs typeface="+mn-cs"/>
              </a:rPr>
              <a:t>pper and</a:t>
            </a:r>
            <a:r>
              <a:rPr lang="en-US" sz="2000" dirty="0">
                <a:solidFill>
                  <a:prstClr val="black"/>
                </a:solidFill>
                <a:latin typeface="Public Sans"/>
              </a:rPr>
              <a:t>/or lower fence,</a:t>
            </a: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a:p>
            <a:pPr marL="800100" marR="0" lvl="1" indent="-342900" algn="l" defTabSz="914400" rtl="0" eaLnBrk="1" fontAlgn="auto" latinLnBrk="0" hangingPunct="1">
              <a:lnSpc>
                <a:spcPct val="10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Public Sans"/>
                <a:ea typeface="+mn-ea"/>
                <a:cs typeface="+mn-cs"/>
              </a:rPr>
              <a:t>maximum score.</a:t>
            </a:r>
          </a:p>
          <a:p>
            <a:pPr marL="342900" marR="0" lvl="0" indent="-342900" algn="l" defTabSz="914400" rtl="0" eaLnBrk="1" fontAlgn="auto" latinLnBrk="0" hangingPunct="1">
              <a:lnSpc>
                <a:spcPct val="100000"/>
              </a:lnSpc>
              <a:spcBef>
                <a:spcPct val="0"/>
              </a:spcBef>
              <a:spcAft>
                <a:spcPts val="0"/>
              </a:spcAft>
              <a:buClrTx/>
              <a:buSzTx/>
              <a:buFontTx/>
              <a:buChar char="-"/>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a:p>
            <a:pPr marL="457200" marR="0" lvl="0" indent="-457200" algn="l" defTabSz="914400" rtl="0" eaLnBrk="1" fontAlgn="auto" latinLnBrk="0" hangingPunct="1">
              <a:lnSpc>
                <a:spcPts val="5600"/>
              </a:lnSpc>
              <a:spcBef>
                <a:spcPct val="0"/>
              </a:spcBef>
              <a:spcAft>
                <a:spcPts val="0"/>
              </a:spcAft>
              <a:buClrTx/>
              <a:buSzTx/>
              <a:buFontTx/>
              <a:buAutoNum type="arabicParenR"/>
              <a:tabLst/>
              <a:defRPr/>
            </a:pPr>
            <a:endParaRPr kumimoji="0" lang="en-US" sz="2000" b="0" i="0" u="none" strike="noStrike" kern="1200" cap="none" spc="0" normalizeH="0" baseline="0" noProof="0" dirty="0">
              <a:ln>
                <a:noFill/>
              </a:ln>
              <a:solidFill>
                <a:prstClr val="black"/>
              </a:solidFill>
              <a:effectLst/>
              <a:uLnTx/>
              <a:uFillTx/>
              <a:latin typeface="Public Sans"/>
              <a:ea typeface="+mn-ea"/>
              <a:cs typeface="+mn-cs"/>
            </a:endParaRPr>
          </a:p>
        </p:txBody>
      </p:sp>
      <p:pic>
        <p:nvPicPr>
          <p:cNvPr id="3" name="Picture 2">
            <a:extLst>
              <a:ext uri="{FF2B5EF4-FFF2-40B4-BE49-F238E27FC236}">
                <a16:creationId xmlns:a16="http://schemas.microsoft.com/office/drawing/2014/main" id="{749818EE-A80C-4155-BD42-E644FB041CBB}"/>
              </a:ext>
            </a:extLst>
          </p:cNvPr>
          <p:cNvPicPr>
            <a:picLocks noChangeAspect="1"/>
          </p:cNvPicPr>
          <p:nvPr/>
        </p:nvPicPr>
        <p:blipFill>
          <a:blip r:embed="rId3"/>
          <a:stretch>
            <a:fillRect/>
          </a:stretch>
        </p:blipFill>
        <p:spPr>
          <a:xfrm>
            <a:off x="1480315" y="2377156"/>
            <a:ext cx="8255360" cy="5890544"/>
          </a:xfrm>
          <a:prstGeom prst="rect">
            <a:avLst/>
          </a:prstGeom>
        </p:spPr>
      </p:pic>
    </p:spTree>
    <p:extLst>
      <p:ext uri="{BB962C8B-B14F-4D97-AF65-F5344CB8AC3E}">
        <p14:creationId xmlns:p14="http://schemas.microsoft.com/office/powerpoint/2010/main" val="387929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1DF90-717A-4CD8-A95B-321EE1110B22}"/>
              </a:ext>
            </a:extLst>
          </p:cNvPr>
          <p:cNvPicPr>
            <a:picLocks noChangeAspect="1"/>
          </p:cNvPicPr>
          <p:nvPr/>
        </p:nvPicPr>
        <p:blipFill>
          <a:blip r:embed="rId2"/>
          <a:stretch>
            <a:fillRect/>
          </a:stretch>
        </p:blipFill>
        <p:spPr>
          <a:xfrm>
            <a:off x="4191564" y="702260"/>
            <a:ext cx="13425501" cy="7328298"/>
          </a:xfrm>
          <a:prstGeom prst="rect">
            <a:avLst/>
          </a:prstGeom>
        </p:spPr>
      </p:pic>
      <p:grpSp>
        <p:nvGrpSpPr>
          <p:cNvPr id="5" name="Group 5"/>
          <p:cNvGrpSpPr/>
          <p:nvPr/>
        </p:nvGrpSpPr>
        <p:grpSpPr>
          <a:xfrm>
            <a:off x="1143000" y="702260"/>
            <a:ext cx="4953001" cy="2536240"/>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1096162"/>
            </a:xfrm>
            <a:prstGeom prst="rect">
              <a:avLst/>
            </a:prstGeom>
          </p:spPr>
          <p:txBody>
            <a:bodyPr wrap="square" lIns="0" tIns="0" rIns="0" bIns="0" rtlCol="0" anchor="t">
              <a:spAutoFit/>
            </a:bodyPr>
            <a:lstStyle/>
            <a:p>
              <a:pPr marL="0" lvl="0" indent="0">
                <a:lnSpc>
                  <a:spcPts val="5600"/>
                </a:lnSpc>
                <a:spcBef>
                  <a:spcPct val="0"/>
                </a:spcBef>
              </a:pPr>
              <a:r>
                <a:rPr lang="en-US" sz="3500" dirty="0">
                  <a:solidFill>
                    <a:schemeClr val="bg1"/>
                  </a:solidFill>
                  <a:latin typeface="Public Sans"/>
                </a:rPr>
                <a:t>3. Rent</a:t>
              </a:r>
              <a:endParaRPr lang="en-US" sz="3500" u="none" dirty="0">
                <a:solidFill>
                  <a:schemeClr val="bg1"/>
                </a:solidFill>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8"/>
            <a:ext cx="2733020" cy="615553"/>
          </a:xfrm>
          <a:prstGeom prst="rect">
            <a:avLst/>
          </a:prstGeom>
        </p:spPr>
        <p:txBody>
          <a:bodyPr wrap="square" lIns="0" tIns="0" rIns="0" bIns="0" rtlCol="0" anchor="t">
            <a:spAutoFit/>
          </a:bodyPr>
          <a:lstStyle/>
          <a:p>
            <a:pPr marL="0" lvl="0" indent="0">
              <a:spcBef>
                <a:spcPct val="0"/>
              </a:spcBef>
            </a:pPr>
            <a:r>
              <a:rPr lang="en-US" sz="2000" dirty="0">
                <a:solidFill>
                  <a:schemeClr val="bg1"/>
                </a:solidFill>
                <a:latin typeface="Public Sans"/>
              </a:rPr>
              <a:t>3</a:t>
            </a:r>
            <a:r>
              <a:rPr lang="en-US" sz="2000" u="none" dirty="0">
                <a:solidFill>
                  <a:schemeClr val="bg1"/>
                </a:solidFill>
                <a:latin typeface="Public Sans"/>
              </a:rPr>
              <a:t>.2 Price Sensitivity Tab</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22</a:t>
            </a:r>
            <a:endParaRPr lang="en-US" dirty="0"/>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bg1"/>
          </a:solidFill>
        </p:spPr>
      </p:sp>
      <p:pic>
        <p:nvPicPr>
          <p:cNvPr id="19" name="Picture 18">
            <a:extLst>
              <a:ext uri="{FF2B5EF4-FFF2-40B4-BE49-F238E27FC236}">
                <a16:creationId xmlns:a16="http://schemas.microsoft.com/office/drawing/2014/main" id="{87A602B1-C32F-4FE3-BED1-80C40FB07A81}"/>
              </a:ext>
            </a:extLst>
          </p:cNvPr>
          <p:cNvPicPr>
            <a:picLocks noChangeAspect="1"/>
          </p:cNvPicPr>
          <p:nvPr/>
        </p:nvPicPr>
        <p:blipFill>
          <a:blip r:embed="rId3"/>
          <a:stretch>
            <a:fillRect/>
          </a:stretch>
        </p:blipFill>
        <p:spPr>
          <a:xfrm>
            <a:off x="152400" y="9388798"/>
            <a:ext cx="4039164" cy="800212"/>
          </a:xfrm>
          <a:prstGeom prst="rect">
            <a:avLst/>
          </a:prstGeom>
        </p:spPr>
      </p:pic>
      <p:sp>
        <p:nvSpPr>
          <p:cNvPr id="17" name="TextBox 16">
            <a:extLst>
              <a:ext uri="{FF2B5EF4-FFF2-40B4-BE49-F238E27FC236}">
                <a16:creationId xmlns:a16="http://schemas.microsoft.com/office/drawing/2014/main" id="{8F5800A8-AE28-43CD-B106-E8DF0444FC54}"/>
              </a:ext>
            </a:extLst>
          </p:cNvPr>
          <p:cNvSpPr txBox="1"/>
          <p:nvPr/>
        </p:nvSpPr>
        <p:spPr>
          <a:xfrm>
            <a:off x="1494830" y="8616479"/>
            <a:ext cx="16296056" cy="307777"/>
          </a:xfrm>
          <a:prstGeom prst="rect">
            <a:avLst/>
          </a:prstGeom>
        </p:spPr>
        <p:txBody>
          <a:bodyPr wrap="square" lIns="0" tIns="0" rIns="0" bIns="0" rtlCol="0" anchor="t">
            <a:spAutoFit/>
          </a:bodyPr>
          <a:lstStyle/>
          <a:p>
            <a:pPr marL="0" lvl="0" indent="0">
              <a:spcBef>
                <a:spcPct val="0"/>
              </a:spcBef>
            </a:pPr>
            <a:r>
              <a:rPr lang="en-US" sz="2000" u="none" dirty="0">
                <a:solidFill>
                  <a:schemeClr val="bg1"/>
                </a:solidFill>
                <a:latin typeface="Public Sans"/>
              </a:rPr>
              <a:t>This tab allows you to visualize relationship of different characters of properties on the rental unit price ($/sqm).</a:t>
            </a:r>
          </a:p>
        </p:txBody>
      </p:sp>
      <p:sp>
        <p:nvSpPr>
          <p:cNvPr id="15" name="Rectangle 14">
            <a:extLst>
              <a:ext uri="{FF2B5EF4-FFF2-40B4-BE49-F238E27FC236}">
                <a16:creationId xmlns:a16="http://schemas.microsoft.com/office/drawing/2014/main" id="{20FC11AB-3EF4-4544-A095-D89B4D06EC43}"/>
              </a:ext>
            </a:extLst>
          </p:cNvPr>
          <p:cNvSpPr/>
          <p:nvPr/>
        </p:nvSpPr>
        <p:spPr>
          <a:xfrm>
            <a:off x="4160857" y="3552028"/>
            <a:ext cx="1807587" cy="45773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5909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599742-D50B-4F02-8610-543BC826D16D}"/>
              </a:ext>
            </a:extLst>
          </p:cNvPr>
          <p:cNvPicPr>
            <a:picLocks noChangeAspect="1"/>
          </p:cNvPicPr>
          <p:nvPr/>
        </p:nvPicPr>
        <p:blipFill rotWithShape="1">
          <a:blip r:embed="rId2"/>
          <a:srcRect l="6250" t="22231" r="83215" b="44818"/>
          <a:stretch/>
        </p:blipFill>
        <p:spPr>
          <a:xfrm>
            <a:off x="1458544" y="2171700"/>
            <a:ext cx="4246753" cy="4316816"/>
          </a:xfrm>
          <a:prstGeom prst="rect">
            <a:avLst/>
          </a:prstGeom>
        </p:spPr>
      </p:pic>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3. Rent</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3.2 Price Sensitivity Tab – User’s interface</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23</a:t>
            </a:r>
            <a:endParaRPr lang="en-US" dirty="0"/>
          </a:p>
        </p:txBody>
      </p:sp>
      <p:sp>
        <p:nvSpPr>
          <p:cNvPr id="17" name="TextBox 16">
            <a:extLst>
              <a:ext uri="{FF2B5EF4-FFF2-40B4-BE49-F238E27FC236}">
                <a16:creationId xmlns:a16="http://schemas.microsoft.com/office/drawing/2014/main" id="{8F5800A8-AE28-43CD-B106-E8DF0444FC54}"/>
              </a:ext>
            </a:extLst>
          </p:cNvPr>
          <p:cNvSpPr txBox="1"/>
          <p:nvPr/>
        </p:nvSpPr>
        <p:spPr>
          <a:xfrm>
            <a:off x="6336390" y="2368527"/>
            <a:ext cx="10808610" cy="3590727"/>
          </a:xfrm>
          <a:prstGeom prst="rect">
            <a:avLst/>
          </a:prstGeom>
        </p:spPr>
        <p:txBody>
          <a:bodyPr wrap="square" lIns="0" tIns="0" rIns="0" bIns="0" rtlCol="0" anchor="t">
            <a:spAutoFit/>
          </a:bodyPr>
          <a:lstStyle/>
          <a:p>
            <a:pPr marL="457200" lvl="0" indent="-457200">
              <a:lnSpc>
                <a:spcPts val="5600"/>
              </a:lnSpc>
              <a:spcBef>
                <a:spcPct val="0"/>
              </a:spcBef>
              <a:buAutoNum type="arabicParenR"/>
            </a:pPr>
            <a:r>
              <a:rPr lang="en-US" sz="2000" u="none" dirty="0">
                <a:latin typeface="Public Sans"/>
              </a:rPr>
              <a:t>Choose the attribute that you would like to compare against unit rental price</a:t>
            </a:r>
          </a:p>
          <a:p>
            <a:pPr marL="457200" lvl="0" indent="-457200">
              <a:lnSpc>
                <a:spcPts val="5600"/>
              </a:lnSpc>
              <a:spcBef>
                <a:spcPct val="0"/>
              </a:spcBef>
              <a:buAutoNum type="arabicParenR"/>
            </a:pPr>
            <a:r>
              <a:rPr lang="en-US" sz="2000" dirty="0">
                <a:latin typeface="Public Sans"/>
              </a:rPr>
              <a:t>Choose the type of statistical test to perform:</a:t>
            </a:r>
          </a:p>
          <a:p>
            <a:pPr marL="800100" lvl="1" indent="-342900">
              <a:spcBef>
                <a:spcPct val="0"/>
              </a:spcBef>
              <a:buFont typeface="Arial" panose="020B0604020202020204" pitchFamily="34" charset="0"/>
              <a:buChar char="•"/>
            </a:pPr>
            <a:r>
              <a:rPr lang="en-US" sz="2000" u="none" dirty="0">
                <a:latin typeface="Public Sans"/>
              </a:rPr>
              <a:t>Tests are not available for postal </a:t>
            </a:r>
            <a:r>
              <a:rPr lang="en-US" sz="2000" dirty="0">
                <a:latin typeface="Public Sans"/>
              </a:rPr>
              <a:t>d</a:t>
            </a:r>
            <a:r>
              <a:rPr lang="en-US" sz="2000" u="none" dirty="0">
                <a:latin typeface="Public Sans"/>
              </a:rPr>
              <a:t>istrict</a:t>
            </a:r>
          </a:p>
          <a:p>
            <a:pPr marL="800100" lvl="1" indent="-342900">
              <a:spcBef>
                <a:spcPct val="0"/>
              </a:spcBef>
              <a:buFont typeface="Arial" panose="020B0604020202020204" pitchFamily="34" charset="0"/>
              <a:buChar char="•"/>
            </a:pPr>
            <a:r>
              <a:rPr lang="en-US" sz="2000" u="none" dirty="0">
                <a:latin typeface="Public Sans"/>
              </a:rPr>
              <a:t>For categorical (property type, size, age and no. of bedrooms) variables, the test determines if there is significant difference in the mean uni</a:t>
            </a:r>
            <a:r>
              <a:rPr lang="en-US" sz="2000" dirty="0">
                <a:latin typeface="Public Sans"/>
              </a:rPr>
              <a:t>t price of each group</a:t>
            </a:r>
          </a:p>
          <a:p>
            <a:pPr marL="800100" lvl="1" indent="-342900">
              <a:spcBef>
                <a:spcPct val="0"/>
              </a:spcBef>
              <a:buFont typeface="Arial" panose="020B0604020202020204" pitchFamily="34" charset="0"/>
              <a:buChar char="•"/>
            </a:pPr>
            <a:r>
              <a:rPr lang="en-US" sz="2000" dirty="0">
                <a:latin typeface="Public Sans"/>
              </a:rPr>
              <a:t>For continuous variables (distance to nearest MRT, driving time to CBD), the test determines if the attribute chosen is linearly correlated to unit price</a:t>
            </a:r>
          </a:p>
          <a:p>
            <a:pPr marL="800100" lvl="1" indent="-342900">
              <a:spcBef>
                <a:spcPct val="0"/>
              </a:spcBef>
              <a:buFont typeface="Arial" panose="020B0604020202020204" pitchFamily="34" charset="0"/>
              <a:buChar char="•"/>
            </a:pPr>
            <a:endParaRPr lang="en-US" sz="2000" dirty="0">
              <a:latin typeface="Public Sans"/>
            </a:endParaRPr>
          </a:p>
          <a:p>
            <a:pPr>
              <a:spcBef>
                <a:spcPct val="0"/>
              </a:spcBef>
            </a:pPr>
            <a:r>
              <a:rPr lang="en-US" sz="2000" dirty="0">
                <a:latin typeface="Public Sans"/>
              </a:rPr>
              <a:t>The plot will update according your chosen input from steps 1 and 2</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3"/>
          <a:stretch>
            <a:fillRect/>
          </a:stretch>
        </p:blipFill>
        <p:spPr>
          <a:xfrm>
            <a:off x="10886" y="9321846"/>
            <a:ext cx="4077269" cy="809738"/>
          </a:xfrm>
          <a:prstGeom prst="rect">
            <a:avLst/>
          </a:prstGeom>
        </p:spPr>
      </p:pic>
      <p:grpSp>
        <p:nvGrpSpPr>
          <p:cNvPr id="2" name="Group 1">
            <a:extLst>
              <a:ext uri="{FF2B5EF4-FFF2-40B4-BE49-F238E27FC236}">
                <a16:creationId xmlns:a16="http://schemas.microsoft.com/office/drawing/2014/main" id="{9BE73AB6-9621-4AF4-83D5-B5AC686E5885}"/>
              </a:ext>
            </a:extLst>
          </p:cNvPr>
          <p:cNvGrpSpPr/>
          <p:nvPr/>
        </p:nvGrpSpPr>
        <p:grpSpPr>
          <a:xfrm>
            <a:off x="3965238" y="3271623"/>
            <a:ext cx="647254" cy="647254"/>
            <a:chOff x="4759730" y="2293561"/>
            <a:chExt cx="647254" cy="647254"/>
          </a:xfrm>
        </p:grpSpPr>
        <p:grpSp>
          <p:nvGrpSpPr>
            <p:cNvPr id="31" name="Group 3">
              <a:extLst>
                <a:ext uri="{FF2B5EF4-FFF2-40B4-BE49-F238E27FC236}">
                  <a16:creationId xmlns:a16="http://schemas.microsoft.com/office/drawing/2014/main" id="{2B6ABF89-3C15-4F65-8552-F50075A73D9B}"/>
                </a:ext>
              </a:extLst>
            </p:cNvPr>
            <p:cNvGrpSpPr/>
            <p:nvPr/>
          </p:nvGrpSpPr>
          <p:grpSpPr>
            <a:xfrm>
              <a:off x="4759730" y="2293561"/>
              <a:ext cx="647254" cy="647254"/>
              <a:chOff x="0" y="0"/>
              <a:chExt cx="6350000" cy="6350000"/>
            </a:xfrm>
            <a:solidFill>
              <a:srgbClr val="C00000"/>
            </a:solidFill>
          </p:grpSpPr>
          <p:sp>
            <p:nvSpPr>
              <p:cNvPr id="32" name="Freeform 4">
                <a:extLst>
                  <a:ext uri="{FF2B5EF4-FFF2-40B4-BE49-F238E27FC236}">
                    <a16:creationId xmlns:a16="http://schemas.microsoft.com/office/drawing/2014/main" id="{D9171011-81FD-454B-ADAF-6ABDF3C7549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3" name="TextBox 5">
              <a:extLst>
                <a:ext uri="{FF2B5EF4-FFF2-40B4-BE49-F238E27FC236}">
                  <a16:creationId xmlns:a16="http://schemas.microsoft.com/office/drawing/2014/main" id="{0714AF9F-0A6D-4A19-A1F8-738C65D4D177}"/>
                </a:ext>
              </a:extLst>
            </p:cNvPr>
            <p:cNvSpPr txBox="1"/>
            <p:nvPr/>
          </p:nvSpPr>
          <p:spPr>
            <a:xfrm>
              <a:off x="4876800" y="2476340"/>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1</a:t>
              </a:r>
            </a:p>
          </p:txBody>
        </p:sp>
      </p:grpSp>
      <p:grpSp>
        <p:nvGrpSpPr>
          <p:cNvPr id="3" name="Group 2">
            <a:extLst>
              <a:ext uri="{FF2B5EF4-FFF2-40B4-BE49-F238E27FC236}">
                <a16:creationId xmlns:a16="http://schemas.microsoft.com/office/drawing/2014/main" id="{C1F2BB58-9B44-4E57-9BE5-329D7427A1A1}"/>
              </a:ext>
            </a:extLst>
          </p:cNvPr>
          <p:cNvGrpSpPr/>
          <p:nvPr/>
        </p:nvGrpSpPr>
        <p:grpSpPr>
          <a:xfrm>
            <a:off x="3966682" y="5220899"/>
            <a:ext cx="647254" cy="647254"/>
            <a:chOff x="8731083" y="2319074"/>
            <a:chExt cx="647254" cy="647254"/>
          </a:xfrm>
        </p:grpSpPr>
        <p:grpSp>
          <p:nvGrpSpPr>
            <p:cNvPr id="34" name="Group 3">
              <a:extLst>
                <a:ext uri="{FF2B5EF4-FFF2-40B4-BE49-F238E27FC236}">
                  <a16:creationId xmlns:a16="http://schemas.microsoft.com/office/drawing/2014/main" id="{552CB4A5-D53F-4001-8CEA-E8944D54AB67}"/>
                </a:ext>
              </a:extLst>
            </p:cNvPr>
            <p:cNvGrpSpPr/>
            <p:nvPr/>
          </p:nvGrpSpPr>
          <p:grpSpPr>
            <a:xfrm>
              <a:off x="8731083" y="2319074"/>
              <a:ext cx="647254" cy="647254"/>
              <a:chOff x="0" y="0"/>
              <a:chExt cx="6350000" cy="6350000"/>
            </a:xfrm>
            <a:solidFill>
              <a:srgbClr val="C00000"/>
            </a:solidFill>
          </p:grpSpPr>
          <p:sp>
            <p:nvSpPr>
              <p:cNvPr id="35" name="Freeform 4">
                <a:extLst>
                  <a:ext uri="{FF2B5EF4-FFF2-40B4-BE49-F238E27FC236}">
                    <a16:creationId xmlns:a16="http://schemas.microsoft.com/office/drawing/2014/main" id="{E0BB73C0-7BFD-42C3-8BB0-09DC607AB30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6" name="TextBox 5">
              <a:extLst>
                <a:ext uri="{FF2B5EF4-FFF2-40B4-BE49-F238E27FC236}">
                  <a16:creationId xmlns:a16="http://schemas.microsoft.com/office/drawing/2014/main" id="{D74DE62E-0C9E-40A9-860F-53F2A421518B}"/>
                </a:ext>
              </a:extLst>
            </p:cNvPr>
            <p:cNvSpPr txBox="1"/>
            <p:nvPr/>
          </p:nvSpPr>
          <p:spPr>
            <a:xfrm>
              <a:off x="8848153" y="2501853"/>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2</a:t>
              </a:r>
            </a:p>
          </p:txBody>
        </p:sp>
      </p:grpSp>
      <p:pic>
        <p:nvPicPr>
          <p:cNvPr id="26" name="Picture 25">
            <a:extLst>
              <a:ext uri="{FF2B5EF4-FFF2-40B4-BE49-F238E27FC236}">
                <a16:creationId xmlns:a16="http://schemas.microsoft.com/office/drawing/2014/main" id="{CC5A99D5-669D-446F-9A25-C1A4BD1B5324}"/>
              </a:ext>
            </a:extLst>
          </p:cNvPr>
          <p:cNvPicPr>
            <a:picLocks noChangeAspect="1"/>
          </p:cNvPicPr>
          <p:nvPr/>
        </p:nvPicPr>
        <p:blipFill rotWithShape="1">
          <a:blip r:embed="rId2"/>
          <a:srcRect l="17193" t="22231" r="50280" b="28728"/>
          <a:stretch/>
        </p:blipFill>
        <p:spPr>
          <a:xfrm>
            <a:off x="7696200" y="6048864"/>
            <a:ext cx="8355565" cy="4094316"/>
          </a:xfrm>
          <a:prstGeom prst="rect">
            <a:avLst/>
          </a:prstGeom>
        </p:spPr>
      </p:pic>
    </p:spTree>
    <p:extLst>
      <p:ext uri="{BB962C8B-B14F-4D97-AF65-F5344CB8AC3E}">
        <p14:creationId xmlns:p14="http://schemas.microsoft.com/office/powerpoint/2010/main" val="3944984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3. Rent</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dirty="0">
                <a:latin typeface="Public Sans"/>
              </a:rPr>
              <a:t>3</a:t>
            </a:r>
            <a:r>
              <a:rPr lang="en-US" sz="2000" u="none" dirty="0">
                <a:latin typeface="Public Sans"/>
              </a:rPr>
              <a:t>.2 Price Sensitivity Tab – Reactive Visualization (1/2)</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24</a:t>
            </a:r>
            <a:endParaRPr lang="en-US" dirty="0"/>
          </a:p>
        </p:txBody>
      </p:sp>
      <p:sp>
        <p:nvSpPr>
          <p:cNvPr id="17" name="TextBox 16">
            <a:extLst>
              <a:ext uri="{FF2B5EF4-FFF2-40B4-BE49-F238E27FC236}">
                <a16:creationId xmlns:a16="http://schemas.microsoft.com/office/drawing/2014/main" id="{8F5800A8-AE28-43CD-B106-E8DF0444FC54}"/>
              </a:ext>
            </a:extLst>
          </p:cNvPr>
          <p:cNvSpPr txBox="1"/>
          <p:nvPr/>
        </p:nvSpPr>
        <p:spPr>
          <a:xfrm>
            <a:off x="1454915" y="2284586"/>
            <a:ext cx="7308085" cy="3385542"/>
          </a:xfrm>
          <a:prstGeom prst="rect">
            <a:avLst/>
          </a:prstGeom>
        </p:spPr>
        <p:txBody>
          <a:bodyPr wrap="square" lIns="0" tIns="0" rIns="0" bIns="0" rtlCol="0" anchor="t">
            <a:spAutoFit/>
          </a:bodyPr>
          <a:lstStyle/>
          <a:p>
            <a:pPr marL="342900" lvl="0" indent="-342900">
              <a:spcBef>
                <a:spcPct val="0"/>
              </a:spcBef>
              <a:buFont typeface="Arial" panose="020B0604020202020204" pitchFamily="34" charset="0"/>
              <a:buChar char="•"/>
            </a:pPr>
            <a:r>
              <a:rPr lang="en-US" sz="2000" u="none" dirty="0">
                <a:latin typeface="Public Sans"/>
              </a:rPr>
              <a:t>If postal district is chosen, a violin box plot is shown. </a:t>
            </a:r>
          </a:p>
          <a:p>
            <a:pPr marL="342900" lvl="0" indent="-342900">
              <a:spcBef>
                <a:spcPct val="0"/>
              </a:spcBef>
              <a:buFont typeface="Arial" panose="020B0604020202020204" pitchFamily="34" charset="0"/>
              <a:buChar char="•"/>
            </a:pPr>
            <a:endParaRPr lang="en-US" sz="2000" u="none" dirty="0">
              <a:latin typeface="Public Sans"/>
            </a:endParaRPr>
          </a:p>
          <a:p>
            <a:pPr marL="342900" lvl="0" indent="-342900">
              <a:spcBef>
                <a:spcPct val="0"/>
              </a:spcBef>
              <a:buFont typeface="Arial" panose="020B0604020202020204" pitchFamily="34" charset="0"/>
              <a:buChar char="•"/>
            </a:pPr>
            <a:r>
              <a:rPr lang="en-US" sz="2000" dirty="0">
                <a:latin typeface="Public Sans"/>
              </a:rPr>
              <a:t>The violin plot shows the distribution of unit price within each postal district.</a:t>
            </a:r>
          </a:p>
          <a:p>
            <a:pPr marL="342900" lvl="0" indent="-342900">
              <a:spcBef>
                <a:spcPct val="0"/>
              </a:spcBef>
              <a:buFont typeface="Arial" panose="020B0604020202020204" pitchFamily="34" charset="0"/>
              <a:buChar char="•"/>
            </a:pPr>
            <a:endParaRPr lang="en-US" sz="2000" dirty="0">
              <a:latin typeface="Public Sans"/>
            </a:endParaRPr>
          </a:p>
          <a:p>
            <a:pPr marL="342900" lvl="0" indent="-342900">
              <a:spcBef>
                <a:spcPct val="0"/>
              </a:spcBef>
              <a:buFont typeface="Arial" panose="020B0604020202020204" pitchFamily="34" charset="0"/>
              <a:buChar char="•"/>
            </a:pPr>
            <a:r>
              <a:rPr lang="en-US" sz="2000" dirty="0">
                <a:latin typeface="Public Sans"/>
              </a:rPr>
              <a:t>The boxplot shows the inter-quartile range and median unit price within each postal district.</a:t>
            </a:r>
          </a:p>
          <a:p>
            <a:pPr marL="342900" lvl="0" indent="-342900">
              <a:spcBef>
                <a:spcPct val="0"/>
              </a:spcBef>
              <a:buFont typeface="Arial" panose="020B0604020202020204" pitchFamily="34" charset="0"/>
              <a:buChar char="•"/>
            </a:pPr>
            <a:endParaRPr lang="en-US" sz="2000" dirty="0">
              <a:latin typeface="Public Sans"/>
            </a:endParaRPr>
          </a:p>
          <a:p>
            <a:pPr marL="342900" lvl="0" indent="-342900">
              <a:spcBef>
                <a:spcPct val="0"/>
              </a:spcBef>
              <a:buFont typeface="Arial" panose="020B0604020202020204" pitchFamily="34" charset="0"/>
              <a:buChar char="•"/>
            </a:pPr>
            <a:r>
              <a:rPr lang="en-US" sz="2000" dirty="0">
                <a:latin typeface="Public Sans"/>
              </a:rPr>
              <a:t>For easy reference, users can expand the collapsible postal district reference map at the bottom to view the geographical location of each postal district.</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pic>
        <p:nvPicPr>
          <p:cNvPr id="10" name="Picture 9">
            <a:extLst>
              <a:ext uri="{FF2B5EF4-FFF2-40B4-BE49-F238E27FC236}">
                <a16:creationId xmlns:a16="http://schemas.microsoft.com/office/drawing/2014/main" id="{F90D9914-D639-47E4-8253-FDC6A984521C}"/>
              </a:ext>
            </a:extLst>
          </p:cNvPr>
          <p:cNvPicPr>
            <a:picLocks noChangeAspect="1"/>
          </p:cNvPicPr>
          <p:nvPr/>
        </p:nvPicPr>
        <p:blipFill rotWithShape="1">
          <a:blip r:embed="rId3"/>
          <a:srcRect l="6230" t="53400" r="65106" b="5213"/>
          <a:stretch/>
        </p:blipFill>
        <p:spPr>
          <a:xfrm>
            <a:off x="9062128" y="6161172"/>
            <a:ext cx="7847964" cy="3682484"/>
          </a:xfrm>
          <a:prstGeom prst="rect">
            <a:avLst/>
          </a:prstGeom>
        </p:spPr>
      </p:pic>
      <p:pic>
        <p:nvPicPr>
          <p:cNvPr id="14" name="Picture 13">
            <a:extLst>
              <a:ext uri="{FF2B5EF4-FFF2-40B4-BE49-F238E27FC236}">
                <a16:creationId xmlns:a16="http://schemas.microsoft.com/office/drawing/2014/main" id="{01F096B1-3889-48D4-A26A-E5272976A08A}"/>
              </a:ext>
            </a:extLst>
          </p:cNvPr>
          <p:cNvPicPr>
            <a:picLocks noChangeAspect="1"/>
          </p:cNvPicPr>
          <p:nvPr/>
        </p:nvPicPr>
        <p:blipFill rotWithShape="1">
          <a:blip r:embed="rId4"/>
          <a:srcRect l="17193" t="22231" r="50280" b="28728"/>
          <a:stretch/>
        </p:blipFill>
        <p:spPr>
          <a:xfrm>
            <a:off x="9039748" y="2136114"/>
            <a:ext cx="7847964" cy="3845586"/>
          </a:xfrm>
          <a:prstGeom prst="rect">
            <a:avLst/>
          </a:prstGeom>
        </p:spPr>
      </p:pic>
    </p:spTree>
    <p:extLst>
      <p:ext uri="{BB962C8B-B14F-4D97-AF65-F5344CB8AC3E}">
        <p14:creationId xmlns:p14="http://schemas.microsoft.com/office/powerpoint/2010/main" val="3980059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4670E3C-CEBF-4D70-8E75-BA609E36C477}"/>
              </a:ext>
            </a:extLst>
          </p:cNvPr>
          <p:cNvSpPr/>
          <p:nvPr/>
        </p:nvSpPr>
        <p:spPr>
          <a:xfrm>
            <a:off x="0" y="0"/>
            <a:ext cx="18288000" cy="205935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3. Rent</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dirty="0">
                <a:latin typeface="Public Sans"/>
              </a:rPr>
              <a:t>3</a:t>
            </a:r>
            <a:r>
              <a:rPr lang="en-US" sz="2000" u="none" dirty="0">
                <a:latin typeface="Public Sans"/>
              </a:rPr>
              <a:t>.2 Price Sensitivity Tab – Reactive Visualization (2/3)</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25</a:t>
            </a:r>
            <a:endParaRPr lang="en-US" dirty="0"/>
          </a:p>
        </p:txBody>
      </p:sp>
      <p:sp>
        <p:nvSpPr>
          <p:cNvPr id="17" name="TextBox 16">
            <a:extLst>
              <a:ext uri="{FF2B5EF4-FFF2-40B4-BE49-F238E27FC236}">
                <a16:creationId xmlns:a16="http://schemas.microsoft.com/office/drawing/2014/main" id="{8F5800A8-AE28-43CD-B106-E8DF0444FC54}"/>
              </a:ext>
            </a:extLst>
          </p:cNvPr>
          <p:cNvSpPr txBox="1"/>
          <p:nvPr/>
        </p:nvSpPr>
        <p:spPr>
          <a:xfrm>
            <a:off x="10591800" y="2933700"/>
            <a:ext cx="6403694" cy="2769989"/>
          </a:xfrm>
          <a:prstGeom prst="rect">
            <a:avLst/>
          </a:prstGeom>
        </p:spPr>
        <p:txBody>
          <a:bodyPr wrap="square" lIns="0" tIns="0" rIns="0" bIns="0" rtlCol="0" anchor="t">
            <a:spAutoFit/>
          </a:bodyPr>
          <a:lstStyle/>
          <a:p>
            <a:pPr marL="342900" lvl="0" indent="-342900">
              <a:spcBef>
                <a:spcPct val="0"/>
              </a:spcBef>
              <a:buFontTx/>
              <a:buChar char="-"/>
            </a:pPr>
            <a:r>
              <a:rPr lang="en-US" sz="2000" dirty="0">
                <a:latin typeface="Public Sans"/>
              </a:rPr>
              <a:t>If a categorical variable is chosen, a violin plot is shown.</a:t>
            </a:r>
          </a:p>
          <a:p>
            <a:pPr marL="342900" lvl="0" indent="-342900">
              <a:spcBef>
                <a:spcPct val="0"/>
              </a:spcBef>
              <a:buFontTx/>
              <a:buChar char="-"/>
            </a:pPr>
            <a:endParaRPr lang="en-US" sz="2000" dirty="0">
              <a:latin typeface="Public Sans"/>
            </a:endParaRPr>
          </a:p>
          <a:p>
            <a:pPr marL="342900" lvl="0" indent="-342900">
              <a:spcBef>
                <a:spcPct val="0"/>
              </a:spcBef>
              <a:buFontTx/>
              <a:buChar char="-"/>
            </a:pPr>
            <a:r>
              <a:rPr lang="en-US" sz="2000" dirty="0">
                <a:latin typeface="Public Sans"/>
              </a:rPr>
              <a:t>Pair-wise comparisons are performed and the lines above show pairs with statistically significant differences.</a:t>
            </a:r>
          </a:p>
          <a:p>
            <a:pPr marL="342900" lvl="0" indent="-342900">
              <a:spcBef>
                <a:spcPct val="0"/>
              </a:spcBef>
              <a:buFontTx/>
              <a:buChar char="-"/>
            </a:pPr>
            <a:endParaRPr lang="en-US" sz="2000" dirty="0">
              <a:latin typeface="Public Sans"/>
            </a:endParaRPr>
          </a:p>
          <a:p>
            <a:pPr marL="342900" lvl="0" indent="-342900">
              <a:spcBef>
                <a:spcPct val="0"/>
              </a:spcBef>
              <a:buFontTx/>
              <a:buChar char="-"/>
            </a:pPr>
            <a:r>
              <a:rPr lang="en-US" sz="2000" dirty="0">
                <a:latin typeface="Public Sans"/>
              </a:rPr>
              <a:t>The red dot marks the centrality measure that is used in the chosen type of test.</a:t>
            </a:r>
            <a:endParaRPr lang="en-US" sz="2000" u="none" dirty="0">
              <a:latin typeface="Public Sans"/>
            </a:endParaRPr>
          </a:p>
        </p:txBody>
      </p:sp>
      <p:pic>
        <p:nvPicPr>
          <p:cNvPr id="4" name="Picture 3">
            <a:extLst>
              <a:ext uri="{FF2B5EF4-FFF2-40B4-BE49-F238E27FC236}">
                <a16:creationId xmlns:a16="http://schemas.microsoft.com/office/drawing/2014/main" id="{6165D3B2-0EC5-4AD8-9B3F-CF99F3E47C30}"/>
              </a:ext>
            </a:extLst>
          </p:cNvPr>
          <p:cNvPicPr>
            <a:picLocks noChangeAspect="1"/>
          </p:cNvPicPr>
          <p:nvPr/>
        </p:nvPicPr>
        <p:blipFill rotWithShape="1">
          <a:blip r:embed="rId3"/>
          <a:srcRect l="17178" t="22778" r="50292" b="28358"/>
          <a:stretch/>
        </p:blipFill>
        <p:spPr>
          <a:xfrm>
            <a:off x="1292506" y="2324100"/>
            <a:ext cx="8584843" cy="4191000"/>
          </a:xfrm>
          <a:prstGeom prst="rect">
            <a:avLst/>
          </a:prstGeom>
        </p:spPr>
      </p:pic>
      <p:sp>
        <p:nvSpPr>
          <p:cNvPr id="15" name="TextBox 14">
            <a:extLst>
              <a:ext uri="{FF2B5EF4-FFF2-40B4-BE49-F238E27FC236}">
                <a16:creationId xmlns:a16="http://schemas.microsoft.com/office/drawing/2014/main" id="{0C9B11A9-278A-4582-AAC6-1EE3D142807C}"/>
              </a:ext>
            </a:extLst>
          </p:cNvPr>
          <p:cNvSpPr txBox="1"/>
          <p:nvPr/>
        </p:nvSpPr>
        <p:spPr>
          <a:xfrm>
            <a:off x="1295400" y="6667500"/>
            <a:ext cx="15700094" cy="2769989"/>
          </a:xfrm>
          <a:prstGeom prst="rect">
            <a:avLst/>
          </a:prstGeom>
        </p:spPr>
        <p:txBody>
          <a:bodyPr wrap="square" lIns="0" tIns="0" rIns="0" bIns="0" rtlCol="0" anchor="t">
            <a:spAutoFit/>
          </a:bodyPr>
          <a:lstStyle/>
          <a:p>
            <a:pPr lvl="0">
              <a:spcBef>
                <a:spcPct val="0"/>
              </a:spcBef>
            </a:pPr>
            <a:r>
              <a:rPr lang="en-US" sz="2000" u="sng" dirty="0">
                <a:latin typeface="Public Sans"/>
              </a:rPr>
              <a:t>Notes on interpretation</a:t>
            </a:r>
          </a:p>
          <a:p>
            <a:pPr marL="342900" lvl="0" indent="-342900">
              <a:spcBef>
                <a:spcPct val="0"/>
              </a:spcBef>
              <a:buFontTx/>
              <a:buChar char="-"/>
            </a:pPr>
            <a:r>
              <a:rPr lang="en-US" sz="2000" dirty="0">
                <a:latin typeface="Public Sans"/>
              </a:rPr>
              <a:t>Statistical significance: The p-value (p in the subtitle) is a measure of the probability that the observed difference is due to pure chance and no underlying trends in the data. The lower the p-value, the greater significance of the observed difference. Usually, a p-value &lt;0.05 is taken to mean that the result is statistically significant, and the observed difference is not by chance.  </a:t>
            </a:r>
          </a:p>
          <a:p>
            <a:pPr marL="342900" lvl="0" indent="-342900">
              <a:spcBef>
                <a:spcPct val="0"/>
              </a:spcBef>
              <a:buFontTx/>
              <a:buChar char="-"/>
            </a:pPr>
            <a:endParaRPr lang="en-US" sz="2000" u="none" dirty="0">
              <a:latin typeface="Public Sans"/>
            </a:endParaRPr>
          </a:p>
          <a:p>
            <a:pPr marL="342900" lvl="0" indent="-342900">
              <a:spcBef>
                <a:spcPct val="0"/>
              </a:spcBef>
              <a:buFontTx/>
              <a:buChar char="-"/>
            </a:pPr>
            <a:r>
              <a:rPr lang="en-US" sz="2000" dirty="0">
                <a:latin typeface="Public Sans"/>
              </a:rPr>
              <a:t>Pair-wise comparisons: The p-value in an analysis of variance (ANOVA) only tells us that the centrality measure (depends on the type of test) of at least one group is significantly different. The pair-wise comparisons compare all possible pairs of groups tested. We recommend using the robust test (default) as it is less influenced by outliers and violations of parametric ANOVA assumptions.</a:t>
            </a:r>
            <a:endParaRPr lang="en-US" sz="2000" u="none" dirty="0">
              <a:latin typeface="Public Sans"/>
            </a:endParaRPr>
          </a:p>
        </p:txBody>
      </p:sp>
    </p:spTree>
    <p:extLst>
      <p:ext uri="{BB962C8B-B14F-4D97-AF65-F5344CB8AC3E}">
        <p14:creationId xmlns:p14="http://schemas.microsoft.com/office/powerpoint/2010/main" val="2040518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4670E3C-CEBF-4D70-8E75-BA609E36C477}"/>
              </a:ext>
            </a:extLst>
          </p:cNvPr>
          <p:cNvSpPr/>
          <p:nvPr/>
        </p:nvSpPr>
        <p:spPr>
          <a:xfrm>
            <a:off x="0" y="0"/>
            <a:ext cx="18288000" cy="205935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3. Rent</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dirty="0">
                <a:latin typeface="Public Sans"/>
              </a:rPr>
              <a:t>3</a:t>
            </a:r>
            <a:r>
              <a:rPr lang="en-US" sz="2000" u="none" dirty="0">
                <a:latin typeface="Public Sans"/>
              </a:rPr>
              <a:t>.2 Price Sensitivity Tab – Reactive Visualization (</a:t>
            </a:r>
            <a:r>
              <a:rPr lang="en-US" sz="2000" dirty="0">
                <a:latin typeface="Public Sans"/>
              </a:rPr>
              <a:t>3</a:t>
            </a:r>
            <a:r>
              <a:rPr lang="en-US" sz="2000" u="none" dirty="0">
                <a:latin typeface="Public Sans"/>
              </a:rPr>
              <a:t>/3)</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26</a:t>
            </a:r>
            <a:endParaRPr lang="en-US" dirty="0"/>
          </a:p>
        </p:txBody>
      </p:sp>
      <p:sp>
        <p:nvSpPr>
          <p:cNvPr id="19" name="TextBox 18">
            <a:extLst>
              <a:ext uri="{FF2B5EF4-FFF2-40B4-BE49-F238E27FC236}">
                <a16:creationId xmlns:a16="http://schemas.microsoft.com/office/drawing/2014/main" id="{2FB474C5-F8F9-47FD-A7C2-23CBC9D4A205}"/>
              </a:ext>
            </a:extLst>
          </p:cNvPr>
          <p:cNvSpPr txBox="1"/>
          <p:nvPr/>
        </p:nvSpPr>
        <p:spPr>
          <a:xfrm>
            <a:off x="10157730" y="3086100"/>
            <a:ext cx="7368270" cy="2841740"/>
          </a:xfrm>
          <a:prstGeom prst="rect">
            <a:avLst/>
          </a:prstGeom>
        </p:spPr>
        <p:txBody>
          <a:bodyPr wrap="square" lIns="0" tIns="0" rIns="0" bIns="0" rtlCol="0" anchor="t">
            <a:spAutoFit/>
          </a:bodyPr>
          <a:lstStyle/>
          <a:p>
            <a:pPr marL="342900" lvl="0" indent="-342900">
              <a:lnSpc>
                <a:spcPts val="2500"/>
              </a:lnSpc>
              <a:spcBef>
                <a:spcPct val="0"/>
              </a:spcBef>
              <a:buFontTx/>
              <a:buChar char="-"/>
            </a:pPr>
            <a:r>
              <a:rPr lang="en-US" sz="2000" dirty="0">
                <a:latin typeface="Public Sans"/>
              </a:rPr>
              <a:t>If a continuous variable is chosen, a scatter plot is shown.</a:t>
            </a:r>
          </a:p>
          <a:p>
            <a:pPr marL="342900" lvl="0" indent="-342900">
              <a:lnSpc>
                <a:spcPts val="2500"/>
              </a:lnSpc>
              <a:spcBef>
                <a:spcPct val="0"/>
              </a:spcBef>
              <a:buFontTx/>
              <a:buChar char="-"/>
            </a:pPr>
            <a:endParaRPr lang="en-US" sz="2000" dirty="0">
              <a:latin typeface="Public Sans"/>
            </a:endParaRPr>
          </a:p>
          <a:p>
            <a:pPr marL="342900" lvl="0" indent="-342900">
              <a:lnSpc>
                <a:spcPts val="2500"/>
              </a:lnSpc>
              <a:spcBef>
                <a:spcPct val="0"/>
              </a:spcBef>
              <a:buFontTx/>
              <a:buChar char="-"/>
            </a:pPr>
            <a:r>
              <a:rPr lang="en-US" sz="2000" dirty="0">
                <a:latin typeface="Public Sans"/>
              </a:rPr>
              <a:t>The blue line shows the linear trend line between the chosen variable and unit price.</a:t>
            </a:r>
          </a:p>
          <a:p>
            <a:pPr marL="342900" lvl="0" indent="-342900">
              <a:lnSpc>
                <a:spcPts val="2500"/>
              </a:lnSpc>
              <a:spcBef>
                <a:spcPct val="0"/>
              </a:spcBef>
              <a:buFontTx/>
              <a:buChar char="-"/>
            </a:pPr>
            <a:endParaRPr lang="en-US" sz="2000" dirty="0">
              <a:latin typeface="Public Sans"/>
            </a:endParaRPr>
          </a:p>
          <a:p>
            <a:pPr marL="342900" lvl="0" indent="-342900">
              <a:lnSpc>
                <a:spcPts val="2500"/>
              </a:lnSpc>
              <a:spcBef>
                <a:spcPct val="0"/>
              </a:spcBef>
              <a:buFontTx/>
              <a:buChar char="-"/>
            </a:pPr>
            <a:r>
              <a:rPr lang="en-US" sz="2000" dirty="0">
                <a:latin typeface="Public Sans"/>
              </a:rPr>
              <a:t>Marginal histograms show the distribution of values of each variable.</a:t>
            </a:r>
            <a:endParaRPr lang="en-US" sz="2000" u="none" dirty="0">
              <a:latin typeface="Public Sans"/>
            </a:endParaRPr>
          </a:p>
          <a:p>
            <a:pPr marL="457200" lvl="0" indent="-457200">
              <a:lnSpc>
                <a:spcPts val="5600"/>
              </a:lnSpc>
              <a:spcBef>
                <a:spcPct val="0"/>
              </a:spcBef>
              <a:buAutoNum type="arabicParenR"/>
            </a:pPr>
            <a:endParaRPr lang="en-US" sz="2000" u="none" dirty="0">
              <a:latin typeface="Public Sans"/>
            </a:endParaRPr>
          </a:p>
        </p:txBody>
      </p:sp>
      <p:pic>
        <p:nvPicPr>
          <p:cNvPr id="13" name="Picture 12">
            <a:extLst>
              <a:ext uri="{FF2B5EF4-FFF2-40B4-BE49-F238E27FC236}">
                <a16:creationId xmlns:a16="http://schemas.microsoft.com/office/drawing/2014/main" id="{E2B7E257-B91C-4044-A6B9-246838815DED}"/>
              </a:ext>
            </a:extLst>
          </p:cNvPr>
          <p:cNvPicPr>
            <a:picLocks noChangeAspect="1"/>
          </p:cNvPicPr>
          <p:nvPr/>
        </p:nvPicPr>
        <p:blipFill rotWithShape="1">
          <a:blip r:embed="rId3"/>
          <a:srcRect l="17181" t="22686" r="50309" b="28496"/>
          <a:stretch/>
        </p:blipFill>
        <p:spPr>
          <a:xfrm>
            <a:off x="1299510" y="2355734"/>
            <a:ext cx="8678652" cy="4235566"/>
          </a:xfrm>
          <a:prstGeom prst="rect">
            <a:avLst/>
          </a:prstGeom>
        </p:spPr>
      </p:pic>
      <p:sp>
        <p:nvSpPr>
          <p:cNvPr id="15" name="TextBox 14">
            <a:extLst>
              <a:ext uri="{FF2B5EF4-FFF2-40B4-BE49-F238E27FC236}">
                <a16:creationId xmlns:a16="http://schemas.microsoft.com/office/drawing/2014/main" id="{1D59097A-86B5-4C31-A8E7-93DFBC986BD3}"/>
              </a:ext>
            </a:extLst>
          </p:cNvPr>
          <p:cNvSpPr txBox="1"/>
          <p:nvPr/>
        </p:nvSpPr>
        <p:spPr>
          <a:xfrm>
            <a:off x="1295400" y="6809027"/>
            <a:ext cx="15700094" cy="2462213"/>
          </a:xfrm>
          <a:prstGeom prst="rect">
            <a:avLst/>
          </a:prstGeom>
        </p:spPr>
        <p:txBody>
          <a:bodyPr wrap="square" lIns="0" tIns="0" rIns="0" bIns="0" rtlCol="0" anchor="t">
            <a:spAutoFit/>
          </a:bodyPr>
          <a:lstStyle/>
          <a:p>
            <a:pPr>
              <a:spcBef>
                <a:spcPct val="0"/>
              </a:spcBef>
            </a:pPr>
            <a:r>
              <a:rPr lang="en-US" sz="2000" u="sng" dirty="0">
                <a:latin typeface="Public Sans"/>
              </a:rPr>
              <a:t>Notes on interpretation</a:t>
            </a:r>
            <a:endParaRPr lang="en-US" sz="2000" dirty="0">
              <a:latin typeface="Public Sans"/>
            </a:endParaRPr>
          </a:p>
          <a:p>
            <a:pPr>
              <a:spcBef>
                <a:spcPct val="0"/>
              </a:spcBef>
            </a:pPr>
            <a:endParaRPr lang="en-US" sz="2000" u="sng" dirty="0">
              <a:latin typeface="Public Sans"/>
            </a:endParaRPr>
          </a:p>
          <a:p>
            <a:pPr marL="342900" lvl="0" indent="-342900">
              <a:spcBef>
                <a:spcPct val="0"/>
              </a:spcBef>
              <a:buFontTx/>
              <a:buChar char="-"/>
            </a:pPr>
            <a:r>
              <a:rPr lang="en-US" sz="2000" dirty="0">
                <a:latin typeface="Public Sans"/>
              </a:rPr>
              <a:t>Statistical significance: The p-value (p in the subtitle) is a measure of the probability that the observed trend is due to pure chance and not underlying trends in the data. The lower the p-value, the greater significance of the observed difference. Usually, a p-value &lt;0.05 is taken to mean that the result is statistically significant, and the observed trend is not by chance.  </a:t>
            </a:r>
          </a:p>
          <a:p>
            <a:pPr marL="342900" lvl="0" indent="-342900">
              <a:spcBef>
                <a:spcPct val="0"/>
              </a:spcBef>
              <a:buFontTx/>
              <a:buChar char="-"/>
            </a:pPr>
            <a:endParaRPr lang="en-US" sz="2000" u="none" dirty="0">
              <a:latin typeface="Public Sans"/>
            </a:endParaRPr>
          </a:p>
          <a:p>
            <a:pPr marL="342900" lvl="0" indent="-342900">
              <a:spcBef>
                <a:spcPct val="0"/>
              </a:spcBef>
              <a:buFontTx/>
              <a:buChar char="-"/>
            </a:pPr>
            <a:r>
              <a:rPr lang="en-US" sz="2000" dirty="0">
                <a:latin typeface="Public Sans"/>
              </a:rPr>
              <a:t>We recommend using the robust test (default) as it is less influenced by outliers and violations of parametric linear regression assumptions.</a:t>
            </a:r>
            <a:endParaRPr lang="en-US" sz="2000" u="none" dirty="0">
              <a:latin typeface="Public Sans"/>
            </a:endParaRPr>
          </a:p>
        </p:txBody>
      </p:sp>
    </p:spTree>
    <p:extLst>
      <p:ext uri="{BB962C8B-B14F-4D97-AF65-F5344CB8AC3E}">
        <p14:creationId xmlns:p14="http://schemas.microsoft.com/office/powerpoint/2010/main" val="713011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5"/>
          <p:cNvGrpSpPr/>
          <p:nvPr/>
        </p:nvGrpSpPr>
        <p:grpSpPr>
          <a:xfrm>
            <a:off x="1143000" y="702260"/>
            <a:ext cx="4953001" cy="2536240"/>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1096162"/>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lang="en-US" sz="3500" dirty="0">
                  <a:solidFill>
                    <a:prstClr val="white"/>
                  </a:solidFill>
                  <a:latin typeface="Public Sans"/>
                </a:rPr>
                <a:t>3</a:t>
              </a:r>
              <a:r>
                <a:rPr kumimoji="0" lang="en-US" sz="3500" b="0" i="0" u="none" strike="noStrike" kern="1200" cap="none" spc="0" normalizeH="0" baseline="0" noProof="0" dirty="0">
                  <a:ln>
                    <a:noFill/>
                  </a:ln>
                  <a:solidFill>
                    <a:prstClr val="white"/>
                  </a:solidFill>
                  <a:effectLst/>
                  <a:uLnTx/>
                  <a:uFillTx/>
                  <a:latin typeface="Public Sans"/>
                  <a:ea typeface="+mn-ea"/>
                  <a:cs typeface="+mn-cs"/>
                </a:rPr>
                <a:t>. Rent</a:t>
              </a: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8"/>
            <a:ext cx="273302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Public Sans"/>
                <a:ea typeface="+mn-ea"/>
                <a:cs typeface="+mn-cs"/>
              </a:rPr>
              <a:t>3.3.1 Time Trend Tab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Public Sans"/>
                <a:ea typeface="+mn-ea"/>
                <a:cs typeface="+mn-cs"/>
              </a:rPr>
              <a:t>All Postal Districts </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marR="0" lvl="0" indent="0" algn="l" defTabSz="914400">
              <a:lnSpc>
                <a:spcPts val="9600"/>
              </a:lnSpc>
              <a:spcBef>
                <a:spcPct val="0"/>
              </a:spcBef>
              <a:spcAft>
                <a:spcPts val="0"/>
              </a:spcAft>
              <a:buNone/>
              <a:tabLst/>
              <a:defRPr/>
            </a:pPr>
            <a:r>
              <a:rPr lang="en-US" sz="3000" dirty="0">
                <a:latin typeface="Libre Baskerville"/>
              </a:rPr>
              <a:t>27</a:t>
            </a:r>
            <a:endParaRPr lang="en-US" dirty="0">
              <a:ea typeface="+mn-ea"/>
              <a:cs typeface="+mn-cs"/>
            </a:endParaRP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bg1"/>
          </a:solidFill>
        </p:spPr>
      </p:sp>
      <p:pic>
        <p:nvPicPr>
          <p:cNvPr id="19" name="Picture 18">
            <a:extLst>
              <a:ext uri="{FF2B5EF4-FFF2-40B4-BE49-F238E27FC236}">
                <a16:creationId xmlns:a16="http://schemas.microsoft.com/office/drawing/2014/main" id="{87A602B1-C32F-4FE3-BED1-80C40FB07A81}"/>
              </a:ext>
            </a:extLst>
          </p:cNvPr>
          <p:cNvPicPr>
            <a:picLocks noChangeAspect="1"/>
          </p:cNvPicPr>
          <p:nvPr/>
        </p:nvPicPr>
        <p:blipFill>
          <a:blip r:embed="rId2"/>
          <a:stretch>
            <a:fillRect/>
          </a:stretch>
        </p:blipFill>
        <p:spPr>
          <a:xfrm>
            <a:off x="152400" y="9388798"/>
            <a:ext cx="4039164" cy="800212"/>
          </a:xfrm>
          <a:prstGeom prst="rect">
            <a:avLst/>
          </a:prstGeom>
        </p:spPr>
      </p:pic>
      <p:sp>
        <p:nvSpPr>
          <p:cNvPr id="17" name="TextBox 16">
            <a:extLst>
              <a:ext uri="{FF2B5EF4-FFF2-40B4-BE49-F238E27FC236}">
                <a16:creationId xmlns:a16="http://schemas.microsoft.com/office/drawing/2014/main" id="{8F5800A8-AE28-43CD-B106-E8DF0444FC54}"/>
              </a:ext>
            </a:extLst>
          </p:cNvPr>
          <p:cNvSpPr txBox="1"/>
          <p:nvPr/>
        </p:nvSpPr>
        <p:spPr>
          <a:xfrm>
            <a:off x="443819" y="8478575"/>
            <a:ext cx="17400361"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Public Sans"/>
                <a:ea typeface="+mn-ea"/>
                <a:cs typeface="+mn-cs"/>
              </a:rPr>
              <a:t>This tab allows you to visualize the monthly rate of change on the rental unit price ($/sqm) based on different property type, across all postal districts.</a:t>
            </a:r>
          </a:p>
        </p:txBody>
      </p:sp>
      <p:pic>
        <p:nvPicPr>
          <p:cNvPr id="4" name="Picture 3">
            <a:extLst>
              <a:ext uri="{FF2B5EF4-FFF2-40B4-BE49-F238E27FC236}">
                <a16:creationId xmlns:a16="http://schemas.microsoft.com/office/drawing/2014/main" id="{E7D0AAAF-1A46-4EEE-B306-F499D8A29706}"/>
              </a:ext>
            </a:extLst>
          </p:cNvPr>
          <p:cNvPicPr>
            <a:picLocks noChangeAspect="1"/>
          </p:cNvPicPr>
          <p:nvPr/>
        </p:nvPicPr>
        <p:blipFill rotWithShape="1">
          <a:blip r:embed="rId3"/>
          <a:srcRect t="6078" b="7647"/>
          <a:stretch/>
        </p:blipFill>
        <p:spPr>
          <a:xfrm>
            <a:off x="4251836" y="969005"/>
            <a:ext cx="13772625" cy="6312453"/>
          </a:xfrm>
          <a:prstGeom prst="rect">
            <a:avLst/>
          </a:prstGeom>
        </p:spPr>
      </p:pic>
      <p:sp>
        <p:nvSpPr>
          <p:cNvPr id="15" name="Rectangle 14">
            <a:extLst>
              <a:ext uri="{FF2B5EF4-FFF2-40B4-BE49-F238E27FC236}">
                <a16:creationId xmlns:a16="http://schemas.microsoft.com/office/drawing/2014/main" id="{BC2F10DC-1A50-4C27-A124-9E8B05D89E13}"/>
              </a:ext>
            </a:extLst>
          </p:cNvPr>
          <p:cNvSpPr/>
          <p:nvPr/>
        </p:nvSpPr>
        <p:spPr>
          <a:xfrm>
            <a:off x="4251836" y="4125231"/>
            <a:ext cx="1647819" cy="2667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9974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0347D-3976-4BEF-819A-48D506A06890}"/>
              </a:ext>
            </a:extLst>
          </p:cNvPr>
          <p:cNvPicPr>
            <a:picLocks noChangeAspect="1"/>
          </p:cNvPicPr>
          <p:nvPr/>
        </p:nvPicPr>
        <p:blipFill>
          <a:blip r:embed="rId2"/>
          <a:stretch>
            <a:fillRect/>
          </a:stretch>
        </p:blipFill>
        <p:spPr>
          <a:xfrm>
            <a:off x="1877034" y="2461143"/>
            <a:ext cx="14533931" cy="7075374"/>
          </a:xfrm>
          <a:prstGeom prst="rect">
            <a:avLst/>
          </a:prstGeom>
        </p:spPr>
      </p:pic>
      <p:grpSp>
        <p:nvGrpSpPr>
          <p:cNvPr id="5" name="Group 5"/>
          <p:cNvGrpSpPr/>
          <p:nvPr/>
        </p:nvGrpSpPr>
        <p:grpSpPr>
          <a:xfrm>
            <a:off x="1143000" y="702260"/>
            <a:ext cx="4465699" cy="3248932"/>
            <a:chOff x="0" y="0"/>
            <a:chExt cx="5954265"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420725" y="258837"/>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solidFill>
                    <a:srgbClr val="FFFFFF"/>
                  </a:solidFill>
                  <a:latin typeface="Public Sans"/>
                </a:rPr>
                <a:t>1. Introduction</a:t>
              </a:r>
              <a:endParaRPr lang="en-US" sz="3500" u="none" dirty="0">
                <a:solidFill>
                  <a:srgbClr val="FFFFFF"/>
                </a:solidFill>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668885"/>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solidFill>
                  <a:srgbClr val="FFFFFF"/>
                </a:solidFill>
                <a:latin typeface="Public Sans"/>
              </a:rPr>
              <a:t>Short </a:t>
            </a:r>
            <a:r>
              <a:rPr lang="en-US" sz="2000" dirty="0">
                <a:solidFill>
                  <a:srgbClr val="FFFFFF"/>
                </a:solidFill>
                <a:latin typeface="Public Sans"/>
              </a:rPr>
              <a:t>description and overview of the application.</a:t>
            </a:r>
            <a:endParaRPr lang="en-US" sz="2000" u="none" dirty="0">
              <a:solidFill>
                <a:srgbClr val="FFFFFF"/>
              </a:solidFill>
              <a:latin typeface="Public Sans"/>
            </a:endParaRP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pic>
        <p:nvPicPr>
          <p:cNvPr id="17" name="Picture 16">
            <a:extLst>
              <a:ext uri="{FF2B5EF4-FFF2-40B4-BE49-F238E27FC236}">
                <a16:creationId xmlns:a16="http://schemas.microsoft.com/office/drawing/2014/main" id="{49B044FF-F282-4E90-BA59-D1801F587136}"/>
              </a:ext>
            </a:extLst>
          </p:cNvPr>
          <p:cNvPicPr>
            <a:picLocks noChangeAspect="1"/>
          </p:cNvPicPr>
          <p:nvPr/>
        </p:nvPicPr>
        <p:blipFill>
          <a:blip r:embed="rId3"/>
          <a:stretch>
            <a:fillRect/>
          </a:stretch>
        </p:blipFill>
        <p:spPr>
          <a:xfrm>
            <a:off x="152400" y="9388798"/>
            <a:ext cx="4039164" cy="800212"/>
          </a:xfrm>
          <a:prstGeom prst="rect">
            <a:avLst/>
          </a:prstGeom>
        </p:spPr>
      </p:pic>
      <p:sp>
        <p:nvSpPr>
          <p:cNvPr id="18" name="Rectangle 17">
            <a:extLst>
              <a:ext uri="{FF2B5EF4-FFF2-40B4-BE49-F238E27FC236}">
                <a16:creationId xmlns:a16="http://schemas.microsoft.com/office/drawing/2014/main" id="{737F3D6A-CB32-40F5-B780-F6F828CCC5AB}"/>
              </a:ext>
            </a:extLst>
          </p:cNvPr>
          <p:cNvSpPr/>
          <p:nvPr/>
        </p:nvSpPr>
        <p:spPr>
          <a:xfrm>
            <a:off x="1600200" y="2857500"/>
            <a:ext cx="2183984" cy="3810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111B1AC-5C4D-4F8B-A3DD-E1A2725BDBD8}"/>
              </a:ext>
            </a:extLst>
          </p:cNvPr>
          <p:cNvPicPr>
            <a:picLocks noChangeAspect="1"/>
          </p:cNvPicPr>
          <p:nvPr/>
        </p:nvPicPr>
        <p:blipFill rotWithShape="1">
          <a:blip r:embed="rId2"/>
          <a:srcRect l="12033" t="11204" r="73335" b="62296"/>
          <a:stretch/>
        </p:blipFill>
        <p:spPr>
          <a:xfrm>
            <a:off x="2334902" y="3259559"/>
            <a:ext cx="2975631" cy="2863138"/>
          </a:xfrm>
          <a:prstGeom prst="rect">
            <a:avLst/>
          </a:prstGeom>
        </p:spPr>
      </p:pic>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3. Rent</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dirty="0">
                <a:latin typeface="Public Sans"/>
              </a:rPr>
              <a:t>3</a:t>
            </a:r>
            <a:r>
              <a:rPr lang="en-US" sz="2000" u="none" dirty="0">
                <a:latin typeface="Public Sans"/>
              </a:rPr>
              <a:t>.3.1 Time Trend Tab – User’s interface</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28</a:t>
            </a:r>
            <a:endParaRPr lang="en-US" dirty="0"/>
          </a:p>
        </p:txBody>
      </p:sp>
      <p:sp>
        <p:nvSpPr>
          <p:cNvPr id="17" name="TextBox 16">
            <a:extLst>
              <a:ext uri="{FF2B5EF4-FFF2-40B4-BE49-F238E27FC236}">
                <a16:creationId xmlns:a16="http://schemas.microsoft.com/office/drawing/2014/main" id="{8F5800A8-AE28-43CD-B106-E8DF0444FC54}"/>
              </a:ext>
            </a:extLst>
          </p:cNvPr>
          <p:cNvSpPr txBox="1"/>
          <p:nvPr/>
        </p:nvSpPr>
        <p:spPr>
          <a:xfrm>
            <a:off x="6145890" y="2670061"/>
            <a:ext cx="11494410" cy="923330"/>
          </a:xfrm>
          <a:prstGeom prst="rect">
            <a:avLst/>
          </a:prstGeom>
        </p:spPr>
        <p:txBody>
          <a:bodyPr wrap="square" lIns="0" tIns="0" rIns="0" bIns="0" rtlCol="0" anchor="t">
            <a:spAutoFit/>
          </a:bodyPr>
          <a:lstStyle/>
          <a:p>
            <a:pPr marL="457200" lvl="0" indent="-457200">
              <a:spcBef>
                <a:spcPct val="0"/>
              </a:spcBef>
              <a:buFont typeface="+mj-lt"/>
              <a:buAutoNum type="arabicParenR"/>
            </a:pPr>
            <a:r>
              <a:rPr lang="en-US" sz="2000" u="none" dirty="0">
                <a:latin typeface="Public Sans"/>
              </a:rPr>
              <a:t>Choose the attribute (Property Type) that you would like to compare against rental unit price </a:t>
            </a:r>
          </a:p>
          <a:p>
            <a:pPr marL="457200" lvl="0" indent="-457200">
              <a:spcBef>
                <a:spcPct val="0"/>
              </a:spcBef>
              <a:buFont typeface="+mj-lt"/>
              <a:buAutoNum type="arabicParenR"/>
            </a:pPr>
            <a:endParaRPr lang="en-US" sz="2000" u="none" dirty="0">
              <a:latin typeface="Public Sans"/>
            </a:endParaRPr>
          </a:p>
          <a:p>
            <a:pPr marL="457200" indent="-457200">
              <a:spcBef>
                <a:spcPct val="0"/>
              </a:spcBef>
              <a:buFont typeface="+mj-lt"/>
              <a:buAutoNum type="arabicParenR"/>
            </a:pPr>
            <a:r>
              <a:rPr lang="en-US" sz="2000" dirty="0">
                <a:latin typeface="Public Sans"/>
              </a:rPr>
              <a:t>The horizon plot will update according your chosen input from step 1</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3"/>
          <a:stretch>
            <a:fillRect/>
          </a:stretch>
        </p:blipFill>
        <p:spPr>
          <a:xfrm>
            <a:off x="10886" y="9321846"/>
            <a:ext cx="4077269" cy="809738"/>
          </a:xfrm>
          <a:prstGeom prst="rect">
            <a:avLst/>
          </a:prstGeom>
        </p:spPr>
      </p:pic>
      <p:grpSp>
        <p:nvGrpSpPr>
          <p:cNvPr id="2" name="Group 1">
            <a:extLst>
              <a:ext uri="{FF2B5EF4-FFF2-40B4-BE49-F238E27FC236}">
                <a16:creationId xmlns:a16="http://schemas.microsoft.com/office/drawing/2014/main" id="{9BE73AB6-9621-4AF4-83D5-B5AC686E5885}"/>
              </a:ext>
            </a:extLst>
          </p:cNvPr>
          <p:cNvGrpSpPr/>
          <p:nvPr/>
        </p:nvGrpSpPr>
        <p:grpSpPr>
          <a:xfrm>
            <a:off x="4088155" y="3895934"/>
            <a:ext cx="647254" cy="647254"/>
            <a:chOff x="4759730" y="2293561"/>
            <a:chExt cx="647254" cy="647254"/>
          </a:xfrm>
        </p:grpSpPr>
        <p:grpSp>
          <p:nvGrpSpPr>
            <p:cNvPr id="31" name="Group 3">
              <a:extLst>
                <a:ext uri="{FF2B5EF4-FFF2-40B4-BE49-F238E27FC236}">
                  <a16:creationId xmlns:a16="http://schemas.microsoft.com/office/drawing/2014/main" id="{2B6ABF89-3C15-4F65-8552-F50075A73D9B}"/>
                </a:ext>
              </a:extLst>
            </p:cNvPr>
            <p:cNvGrpSpPr/>
            <p:nvPr/>
          </p:nvGrpSpPr>
          <p:grpSpPr>
            <a:xfrm>
              <a:off x="4759730" y="2293561"/>
              <a:ext cx="647254" cy="647254"/>
              <a:chOff x="0" y="0"/>
              <a:chExt cx="6350000" cy="6350000"/>
            </a:xfrm>
            <a:solidFill>
              <a:srgbClr val="C00000"/>
            </a:solidFill>
          </p:grpSpPr>
          <p:sp>
            <p:nvSpPr>
              <p:cNvPr id="32" name="Freeform 4">
                <a:extLst>
                  <a:ext uri="{FF2B5EF4-FFF2-40B4-BE49-F238E27FC236}">
                    <a16:creationId xmlns:a16="http://schemas.microsoft.com/office/drawing/2014/main" id="{D9171011-81FD-454B-ADAF-6ABDF3C7549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3" name="TextBox 5">
              <a:extLst>
                <a:ext uri="{FF2B5EF4-FFF2-40B4-BE49-F238E27FC236}">
                  <a16:creationId xmlns:a16="http://schemas.microsoft.com/office/drawing/2014/main" id="{0714AF9F-0A6D-4A19-A1F8-738C65D4D177}"/>
                </a:ext>
              </a:extLst>
            </p:cNvPr>
            <p:cNvSpPr txBox="1"/>
            <p:nvPr/>
          </p:nvSpPr>
          <p:spPr>
            <a:xfrm>
              <a:off x="4876800" y="2476340"/>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1</a:t>
              </a:r>
            </a:p>
          </p:txBody>
        </p:sp>
      </p:grpSp>
      <p:pic>
        <p:nvPicPr>
          <p:cNvPr id="25" name="Picture 24">
            <a:extLst>
              <a:ext uri="{FF2B5EF4-FFF2-40B4-BE49-F238E27FC236}">
                <a16:creationId xmlns:a16="http://schemas.microsoft.com/office/drawing/2014/main" id="{C1A17586-9BA9-407B-BD3D-6ECEC27EAB4F}"/>
              </a:ext>
            </a:extLst>
          </p:cNvPr>
          <p:cNvPicPr>
            <a:picLocks noChangeAspect="1"/>
          </p:cNvPicPr>
          <p:nvPr/>
        </p:nvPicPr>
        <p:blipFill rotWithShape="1">
          <a:blip r:embed="rId2"/>
          <a:srcRect l="26309" t="11204" b="21245"/>
          <a:stretch/>
        </p:blipFill>
        <p:spPr>
          <a:xfrm>
            <a:off x="6145890" y="4073514"/>
            <a:ext cx="11317150" cy="5511226"/>
          </a:xfrm>
          <a:prstGeom prst="rect">
            <a:avLst/>
          </a:prstGeom>
        </p:spPr>
      </p:pic>
    </p:spTree>
    <p:extLst>
      <p:ext uri="{BB962C8B-B14F-4D97-AF65-F5344CB8AC3E}">
        <p14:creationId xmlns:p14="http://schemas.microsoft.com/office/powerpoint/2010/main" val="1431577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3. Rent</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3.3.1 Time Trend Tab – Reactive Visualization</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29</a:t>
            </a:r>
            <a:endParaRPr lang="en-US" dirty="0"/>
          </a:p>
        </p:txBody>
      </p:sp>
      <p:sp>
        <p:nvSpPr>
          <p:cNvPr id="17" name="TextBox 16">
            <a:extLst>
              <a:ext uri="{FF2B5EF4-FFF2-40B4-BE49-F238E27FC236}">
                <a16:creationId xmlns:a16="http://schemas.microsoft.com/office/drawing/2014/main" id="{8F5800A8-AE28-43CD-B106-E8DF0444FC54}"/>
              </a:ext>
            </a:extLst>
          </p:cNvPr>
          <p:cNvSpPr txBox="1"/>
          <p:nvPr/>
        </p:nvSpPr>
        <p:spPr>
          <a:xfrm>
            <a:off x="1454915" y="2284586"/>
            <a:ext cx="7308085" cy="6124754"/>
          </a:xfrm>
          <a:prstGeom prst="rect">
            <a:avLst/>
          </a:prstGeom>
        </p:spPr>
        <p:txBody>
          <a:bodyPr wrap="square" lIns="0" tIns="0" rIns="0" bIns="0" rtlCol="0" anchor="t">
            <a:spAutoFit/>
          </a:bodyPr>
          <a:lstStyle/>
          <a:p>
            <a:pPr marL="342900" indent="-342900">
              <a:spcBef>
                <a:spcPct val="0"/>
              </a:spcBef>
              <a:buFont typeface="Arial" panose="020B0604020202020204" pitchFamily="34" charset="0"/>
              <a:buChar char="•"/>
            </a:pPr>
            <a:r>
              <a:rPr lang="en-US" sz="2000" dirty="0">
                <a:latin typeface="Public Sans"/>
              </a:rPr>
              <a:t>The horizon plot shows the change in median rental unit price ($/sqm) as compared to the previous month by postal district. </a:t>
            </a:r>
            <a:endParaRPr lang="en-US" dirty="0">
              <a:latin typeface="Calibri"/>
              <a:cs typeface="Calibri"/>
            </a:endParaRPr>
          </a:p>
          <a:p>
            <a:pPr marL="342900" indent="-342900">
              <a:spcBef>
                <a:spcPct val="0"/>
              </a:spcBef>
              <a:buFont typeface="Arial" panose="020B0604020202020204" pitchFamily="34" charset="0"/>
              <a:buChar char="•"/>
            </a:pPr>
            <a:endParaRPr lang="en-US" dirty="0">
              <a:solidFill>
                <a:srgbClr val="FF0000"/>
              </a:solidFill>
              <a:cs typeface="Calibri"/>
            </a:endParaRPr>
          </a:p>
          <a:p>
            <a:pPr marL="342900" indent="-342900">
              <a:spcBef>
                <a:spcPct val="0"/>
              </a:spcBef>
              <a:buFont typeface="Arial" panose="020B0604020202020204" pitchFamily="34" charset="0"/>
              <a:buChar char="•"/>
            </a:pPr>
            <a:r>
              <a:rPr lang="en-US" sz="2000" dirty="0">
                <a:latin typeface="Public Sans"/>
              </a:rPr>
              <a:t>The origin of the horizon plot starts from 0. By default, the data is cut into 3 parts in the positive range, and 3 parts in the negative range, as shown in the chart legend. The rate of increase in price will be shown as different intensity of blue and rate of decrease in price will be shown as different intensity of red. (e.g. darker red means higher decrease compared to lighter red)</a:t>
            </a:r>
            <a:endParaRPr lang="en-US" dirty="0"/>
          </a:p>
          <a:p>
            <a:pPr lvl="0">
              <a:spcBef>
                <a:spcPct val="0"/>
              </a:spcBef>
            </a:pPr>
            <a:endParaRPr lang="en-US" sz="2000" dirty="0">
              <a:latin typeface="Public Sans"/>
            </a:endParaRPr>
          </a:p>
          <a:p>
            <a:pPr marL="342900" indent="-342900">
              <a:spcBef>
                <a:spcPct val="0"/>
              </a:spcBef>
              <a:buFont typeface="Arial" panose="020B0604020202020204" pitchFamily="34" charset="0"/>
              <a:buChar char="•"/>
            </a:pPr>
            <a:r>
              <a:rPr lang="en-US" sz="2000" dirty="0">
                <a:latin typeface="Public Sans"/>
              </a:rPr>
              <a:t>The vertical reference lines show the timeline of event of COVID measures in Singapore (e.g. Circuit Breaker, Heightened Alert).  This allow users to observe the change in relation to the COVID situation.</a:t>
            </a:r>
          </a:p>
          <a:p>
            <a:pPr marL="342900" lvl="0" indent="-342900">
              <a:spcBef>
                <a:spcPct val="0"/>
              </a:spcBef>
              <a:buFont typeface="Arial" panose="020B0604020202020204" pitchFamily="34" charset="0"/>
              <a:buChar char="•"/>
            </a:pPr>
            <a:endParaRPr lang="en-US" sz="2000" dirty="0">
              <a:latin typeface="Public Sans"/>
            </a:endParaRPr>
          </a:p>
          <a:p>
            <a:pPr marL="342900" lvl="0" indent="-342900">
              <a:spcBef>
                <a:spcPct val="0"/>
              </a:spcBef>
              <a:buFont typeface="Arial" panose="020B0604020202020204" pitchFamily="34" charset="0"/>
              <a:buChar char="•"/>
            </a:pPr>
            <a:r>
              <a:rPr lang="en-US" sz="2000" dirty="0">
                <a:latin typeface="Public Sans"/>
              </a:rPr>
              <a:t>For easy reference, users can expand the collapsible postal district reference map at the bottom to view the geographical location of each postal district.</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pic>
        <p:nvPicPr>
          <p:cNvPr id="10" name="Picture 9">
            <a:extLst>
              <a:ext uri="{FF2B5EF4-FFF2-40B4-BE49-F238E27FC236}">
                <a16:creationId xmlns:a16="http://schemas.microsoft.com/office/drawing/2014/main" id="{F90D9914-D639-47E4-8253-FDC6A984521C}"/>
              </a:ext>
            </a:extLst>
          </p:cNvPr>
          <p:cNvPicPr>
            <a:picLocks noChangeAspect="1"/>
          </p:cNvPicPr>
          <p:nvPr/>
        </p:nvPicPr>
        <p:blipFill rotWithShape="1">
          <a:blip r:embed="rId3"/>
          <a:srcRect l="6024" t="53400" r="65106" b="5213"/>
          <a:stretch/>
        </p:blipFill>
        <p:spPr>
          <a:xfrm>
            <a:off x="9006784" y="6777363"/>
            <a:ext cx="8214416" cy="3316121"/>
          </a:xfrm>
          <a:prstGeom prst="rect">
            <a:avLst/>
          </a:prstGeom>
        </p:spPr>
      </p:pic>
      <p:pic>
        <p:nvPicPr>
          <p:cNvPr id="15" name="Picture 14">
            <a:extLst>
              <a:ext uri="{FF2B5EF4-FFF2-40B4-BE49-F238E27FC236}">
                <a16:creationId xmlns:a16="http://schemas.microsoft.com/office/drawing/2014/main" id="{AA1AD7DB-DED7-4028-A909-DD13A8EB3F7F}"/>
              </a:ext>
            </a:extLst>
          </p:cNvPr>
          <p:cNvPicPr>
            <a:picLocks noChangeAspect="1"/>
          </p:cNvPicPr>
          <p:nvPr/>
        </p:nvPicPr>
        <p:blipFill rotWithShape="1">
          <a:blip r:embed="rId4"/>
          <a:srcRect l="26309" t="11204" b="21245"/>
          <a:stretch/>
        </p:blipFill>
        <p:spPr>
          <a:xfrm>
            <a:off x="8972148" y="2143786"/>
            <a:ext cx="8214416" cy="4523714"/>
          </a:xfrm>
          <a:prstGeom prst="rect">
            <a:avLst/>
          </a:prstGeom>
        </p:spPr>
      </p:pic>
    </p:spTree>
    <p:extLst>
      <p:ext uri="{BB962C8B-B14F-4D97-AF65-F5344CB8AC3E}">
        <p14:creationId xmlns:p14="http://schemas.microsoft.com/office/powerpoint/2010/main" val="2521308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96AC3D4-124A-4601-BA92-07DB50439FA2}"/>
              </a:ext>
            </a:extLst>
          </p:cNvPr>
          <p:cNvPicPr>
            <a:picLocks noChangeAspect="1"/>
          </p:cNvPicPr>
          <p:nvPr/>
        </p:nvPicPr>
        <p:blipFill rotWithShape="1">
          <a:blip r:embed="rId2"/>
          <a:srcRect t="4814" b="26296"/>
          <a:stretch/>
        </p:blipFill>
        <p:spPr>
          <a:xfrm>
            <a:off x="4177709" y="982276"/>
            <a:ext cx="13944600" cy="5403533"/>
          </a:xfrm>
          <a:prstGeom prst="rect">
            <a:avLst/>
          </a:prstGeom>
        </p:spPr>
      </p:pic>
      <p:grpSp>
        <p:nvGrpSpPr>
          <p:cNvPr id="5" name="Group 5"/>
          <p:cNvGrpSpPr/>
          <p:nvPr/>
        </p:nvGrpSpPr>
        <p:grpSpPr>
          <a:xfrm>
            <a:off x="1143000" y="702260"/>
            <a:ext cx="4953001" cy="2536240"/>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1096162"/>
            </a:xfrm>
            <a:prstGeom prst="rect">
              <a:avLst/>
            </a:prstGeom>
          </p:spPr>
          <p:txBody>
            <a:bodyPr wrap="square"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kumimoji="0" lang="en-US" sz="3500" b="0" i="0" u="none" strike="noStrike" kern="1200" cap="none" spc="0" normalizeH="0" baseline="0" noProof="0" dirty="0">
                  <a:ln>
                    <a:noFill/>
                  </a:ln>
                  <a:solidFill>
                    <a:prstClr val="white"/>
                  </a:solidFill>
                  <a:effectLst/>
                  <a:uLnTx/>
                  <a:uFillTx/>
                  <a:latin typeface="Public Sans"/>
                  <a:ea typeface="+mn-ea"/>
                  <a:cs typeface="+mn-cs"/>
                </a:rPr>
                <a:t>3. </a:t>
              </a:r>
              <a:r>
                <a:rPr lang="en-US" sz="3500" dirty="0">
                  <a:solidFill>
                    <a:prstClr val="white"/>
                  </a:solidFill>
                  <a:latin typeface="Public Sans"/>
                </a:rPr>
                <a:t>Rent</a:t>
              </a:r>
              <a:endParaRPr kumimoji="0" lang="en-US" sz="3500" b="0" i="0" u="none" strike="noStrike" kern="1200" cap="none" spc="0" normalizeH="0" baseline="0" noProof="0" dirty="0">
                <a:ln>
                  <a:noFill/>
                </a:ln>
                <a:solidFill>
                  <a:prstClr val="white"/>
                </a:solidFill>
                <a:effectLst/>
                <a:uLnTx/>
                <a:uFillTx/>
                <a:latin typeface="Public Sans"/>
                <a:ea typeface="+mn-ea"/>
                <a:cs typeface="+mn-c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8"/>
            <a:ext cx="273302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000" dirty="0">
                <a:solidFill>
                  <a:prstClr val="white"/>
                </a:solidFill>
                <a:latin typeface="Public Sans"/>
              </a:rPr>
              <a:t>3</a:t>
            </a:r>
            <a:r>
              <a:rPr kumimoji="0" lang="en-US" sz="2000" b="0" i="0" u="none" strike="noStrike" kern="1200" cap="none" spc="0" normalizeH="0" baseline="0" noProof="0" dirty="0">
                <a:ln>
                  <a:noFill/>
                </a:ln>
                <a:solidFill>
                  <a:prstClr val="white"/>
                </a:solidFill>
                <a:effectLst/>
                <a:uLnTx/>
                <a:uFillTx/>
                <a:latin typeface="Public Sans"/>
                <a:ea typeface="+mn-ea"/>
                <a:cs typeface="+mn-cs"/>
              </a:rPr>
              <a:t>.3.2 Time Trend Tab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Public Sans"/>
                <a:ea typeface="+mn-ea"/>
                <a:cs typeface="+mn-cs"/>
              </a:rPr>
              <a:t>Each Postal District </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marR="0" lvl="0" indent="0" algn="l" defTabSz="914400">
              <a:lnSpc>
                <a:spcPts val="9600"/>
              </a:lnSpc>
              <a:spcBef>
                <a:spcPct val="0"/>
              </a:spcBef>
              <a:spcAft>
                <a:spcPts val="0"/>
              </a:spcAft>
              <a:buNone/>
              <a:tabLst/>
              <a:defRPr/>
            </a:pPr>
            <a:r>
              <a:rPr lang="en-US" sz="3000" dirty="0">
                <a:solidFill>
                  <a:schemeClr val="bg1"/>
                </a:solidFill>
                <a:latin typeface="Libre Baskerville"/>
              </a:rPr>
              <a:t>30</a:t>
            </a:r>
            <a:endParaRPr lang="en-US" dirty="0">
              <a:solidFill>
                <a:schemeClr val="bg1"/>
              </a:solidFill>
              <a:cs typeface="Calibri"/>
            </a:endParaRP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bg1"/>
          </a:solidFill>
        </p:spPr>
      </p:sp>
      <p:pic>
        <p:nvPicPr>
          <p:cNvPr id="19" name="Picture 18">
            <a:extLst>
              <a:ext uri="{FF2B5EF4-FFF2-40B4-BE49-F238E27FC236}">
                <a16:creationId xmlns:a16="http://schemas.microsoft.com/office/drawing/2014/main" id="{87A602B1-C32F-4FE3-BED1-80C40FB07A81}"/>
              </a:ext>
            </a:extLst>
          </p:cNvPr>
          <p:cNvPicPr>
            <a:picLocks noChangeAspect="1"/>
          </p:cNvPicPr>
          <p:nvPr/>
        </p:nvPicPr>
        <p:blipFill>
          <a:blip r:embed="rId3"/>
          <a:stretch>
            <a:fillRect/>
          </a:stretch>
        </p:blipFill>
        <p:spPr>
          <a:xfrm>
            <a:off x="152400" y="9388798"/>
            <a:ext cx="4039164" cy="800212"/>
          </a:xfrm>
          <a:prstGeom prst="rect">
            <a:avLst/>
          </a:prstGeom>
        </p:spPr>
      </p:pic>
      <p:sp>
        <p:nvSpPr>
          <p:cNvPr id="17" name="TextBox 16">
            <a:extLst>
              <a:ext uri="{FF2B5EF4-FFF2-40B4-BE49-F238E27FC236}">
                <a16:creationId xmlns:a16="http://schemas.microsoft.com/office/drawing/2014/main" id="{8F5800A8-AE28-43CD-B106-E8DF0444FC54}"/>
              </a:ext>
            </a:extLst>
          </p:cNvPr>
          <p:cNvSpPr txBox="1"/>
          <p:nvPr/>
        </p:nvSpPr>
        <p:spPr>
          <a:xfrm>
            <a:off x="443819" y="8478575"/>
            <a:ext cx="17400361" cy="307777"/>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Public Sans"/>
                <a:ea typeface="+mn-ea"/>
                <a:cs typeface="+mn-cs"/>
              </a:rPr>
              <a:t>This tab allows you to visualize the monthly rate of change on the rental unit price ($/sqm) based on different property type and postal district.</a:t>
            </a:r>
          </a:p>
        </p:txBody>
      </p:sp>
      <p:sp>
        <p:nvSpPr>
          <p:cNvPr id="15" name="Rectangle 14">
            <a:extLst>
              <a:ext uri="{FF2B5EF4-FFF2-40B4-BE49-F238E27FC236}">
                <a16:creationId xmlns:a16="http://schemas.microsoft.com/office/drawing/2014/main" id="{BC2F10DC-1A50-4C27-A124-9E8B05D89E13}"/>
              </a:ext>
            </a:extLst>
          </p:cNvPr>
          <p:cNvSpPr/>
          <p:nvPr/>
        </p:nvSpPr>
        <p:spPr>
          <a:xfrm>
            <a:off x="4218710" y="4961433"/>
            <a:ext cx="1600200" cy="20977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18265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0424060-C3F8-4120-92CA-42DC643DB345}"/>
              </a:ext>
            </a:extLst>
          </p:cNvPr>
          <p:cNvPicPr>
            <a:picLocks noChangeAspect="1"/>
          </p:cNvPicPr>
          <p:nvPr/>
        </p:nvPicPr>
        <p:blipFill rotWithShape="1">
          <a:blip r:embed="rId2"/>
          <a:srcRect l="12168" t="10157" r="73165" b="53510"/>
          <a:stretch/>
        </p:blipFill>
        <p:spPr>
          <a:xfrm>
            <a:off x="1875014" y="2509302"/>
            <a:ext cx="2304607" cy="3287841"/>
          </a:xfrm>
          <a:prstGeom prst="rect">
            <a:avLst/>
          </a:prstGeom>
        </p:spPr>
      </p:pic>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3. Rent</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3.3.2 Time Trend Tab – User’s interface</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31</a:t>
            </a:r>
            <a:endParaRPr lang="en-US" dirty="0"/>
          </a:p>
        </p:txBody>
      </p:sp>
      <p:sp>
        <p:nvSpPr>
          <p:cNvPr id="17" name="TextBox 16">
            <a:extLst>
              <a:ext uri="{FF2B5EF4-FFF2-40B4-BE49-F238E27FC236}">
                <a16:creationId xmlns:a16="http://schemas.microsoft.com/office/drawing/2014/main" id="{8F5800A8-AE28-43CD-B106-E8DF0444FC54}"/>
              </a:ext>
            </a:extLst>
          </p:cNvPr>
          <p:cNvSpPr txBox="1"/>
          <p:nvPr/>
        </p:nvSpPr>
        <p:spPr>
          <a:xfrm>
            <a:off x="5879190" y="2403870"/>
            <a:ext cx="11494410" cy="3077766"/>
          </a:xfrm>
          <a:prstGeom prst="rect">
            <a:avLst/>
          </a:prstGeom>
        </p:spPr>
        <p:txBody>
          <a:bodyPr wrap="square" lIns="0" tIns="0" rIns="0" bIns="0" rtlCol="0" anchor="t">
            <a:spAutoFit/>
          </a:bodyPr>
          <a:lstStyle/>
          <a:p>
            <a:pPr marL="457200" lvl="0" indent="-457200">
              <a:spcBef>
                <a:spcPct val="0"/>
              </a:spcBef>
              <a:buFont typeface="+mj-lt"/>
              <a:buAutoNum type="arabicParenR"/>
            </a:pPr>
            <a:r>
              <a:rPr lang="en-US" sz="2000" u="none" dirty="0">
                <a:latin typeface="Public Sans"/>
              </a:rPr>
              <a:t>Choose the attributes (Postal District and Property Type) that you would like to compare against rental unit price </a:t>
            </a:r>
          </a:p>
          <a:p>
            <a:pPr marL="457200" lvl="0" indent="-457200">
              <a:spcBef>
                <a:spcPct val="0"/>
              </a:spcBef>
              <a:buFont typeface="+mj-lt"/>
              <a:buAutoNum type="arabicParenR"/>
            </a:pPr>
            <a:endParaRPr lang="en-US" sz="2000" u="none" dirty="0">
              <a:latin typeface="Public Sans"/>
            </a:endParaRPr>
          </a:p>
          <a:p>
            <a:pPr marL="457200" indent="-457200">
              <a:spcBef>
                <a:spcPct val="0"/>
              </a:spcBef>
              <a:buFont typeface="+mj-lt"/>
              <a:buAutoNum type="arabicParenR"/>
            </a:pPr>
            <a:r>
              <a:rPr lang="en-US" sz="2000" dirty="0">
                <a:latin typeface="Public Sans"/>
              </a:rPr>
              <a:t>The time series box plot will update according your chosen input from steps 1 and 2.</a:t>
            </a:r>
          </a:p>
          <a:p>
            <a:pPr marL="457200" indent="-457200">
              <a:spcBef>
                <a:spcPct val="0"/>
              </a:spcBef>
              <a:buFont typeface="+mj-lt"/>
              <a:buAutoNum type="arabicParenR"/>
            </a:pPr>
            <a:endParaRPr lang="en-US" sz="2000" dirty="0">
              <a:latin typeface="Public Sans"/>
            </a:endParaRPr>
          </a:p>
          <a:p>
            <a:pPr marL="457200" indent="-457200">
              <a:spcBef>
                <a:spcPct val="0"/>
              </a:spcBef>
              <a:buFont typeface="+mj-lt"/>
              <a:buAutoNum type="arabicParenR"/>
            </a:pPr>
            <a:r>
              <a:rPr lang="en-US" sz="2000" dirty="0">
                <a:latin typeface="Public Sans"/>
              </a:rPr>
              <a:t>The tooltip will show the descriptive statistical information when you mouse over any point on the plot (e.g. min, median and max).</a:t>
            </a:r>
          </a:p>
          <a:p>
            <a:pPr marL="457200" indent="-457200">
              <a:spcBef>
                <a:spcPct val="0"/>
              </a:spcBef>
              <a:buFont typeface="+mj-lt"/>
              <a:buAutoNum type="arabicParenR"/>
            </a:pPr>
            <a:endParaRPr lang="en-US" sz="2000" dirty="0">
              <a:latin typeface="Public Sans"/>
            </a:endParaRPr>
          </a:p>
          <a:p>
            <a:pPr marL="457200" indent="-457200">
              <a:spcBef>
                <a:spcPct val="0"/>
              </a:spcBef>
              <a:buFont typeface="+mj-lt"/>
              <a:buAutoNum type="arabicParenR"/>
            </a:pPr>
            <a:r>
              <a:rPr lang="en-US" sz="2000" dirty="0">
                <a:latin typeface="Public Sans"/>
              </a:rPr>
              <a:t>The red dots indicate the outlier rental unit price, and the black line shows the trend of the median rental price over the time period.</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3"/>
          <a:stretch>
            <a:fillRect/>
          </a:stretch>
        </p:blipFill>
        <p:spPr>
          <a:xfrm>
            <a:off x="10886" y="9321846"/>
            <a:ext cx="4077269" cy="809738"/>
          </a:xfrm>
          <a:prstGeom prst="rect">
            <a:avLst/>
          </a:prstGeom>
        </p:spPr>
      </p:pic>
      <p:grpSp>
        <p:nvGrpSpPr>
          <p:cNvPr id="2" name="Group 1">
            <a:extLst>
              <a:ext uri="{FF2B5EF4-FFF2-40B4-BE49-F238E27FC236}">
                <a16:creationId xmlns:a16="http://schemas.microsoft.com/office/drawing/2014/main" id="{9BE73AB6-9621-4AF4-83D5-B5AC686E5885}"/>
              </a:ext>
            </a:extLst>
          </p:cNvPr>
          <p:cNvGrpSpPr/>
          <p:nvPr/>
        </p:nvGrpSpPr>
        <p:grpSpPr>
          <a:xfrm>
            <a:off x="3025874" y="3505969"/>
            <a:ext cx="647254" cy="647254"/>
            <a:chOff x="4759730" y="2293561"/>
            <a:chExt cx="647254" cy="647254"/>
          </a:xfrm>
        </p:grpSpPr>
        <p:grpSp>
          <p:nvGrpSpPr>
            <p:cNvPr id="31" name="Group 3">
              <a:extLst>
                <a:ext uri="{FF2B5EF4-FFF2-40B4-BE49-F238E27FC236}">
                  <a16:creationId xmlns:a16="http://schemas.microsoft.com/office/drawing/2014/main" id="{2B6ABF89-3C15-4F65-8552-F50075A73D9B}"/>
                </a:ext>
              </a:extLst>
            </p:cNvPr>
            <p:cNvGrpSpPr/>
            <p:nvPr/>
          </p:nvGrpSpPr>
          <p:grpSpPr>
            <a:xfrm>
              <a:off x="4759730" y="2293561"/>
              <a:ext cx="647254" cy="647254"/>
              <a:chOff x="0" y="0"/>
              <a:chExt cx="6350000" cy="6350000"/>
            </a:xfrm>
            <a:solidFill>
              <a:srgbClr val="C00000"/>
            </a:solidFill>
          </p:grpSpPr>
          <p:sp>
            <p:nvSpPr>
              <p:cNvPr id="32" name="Freeform 4">
                <a:extLst>
                  <a:ext uri="{FF2B5EF4-FFF2-40B4-BE49-F238E27FC236}">
                    <a16:creationId xmlns:a16="http://schemas.microsoft.com/office/drawing/2014/main" id="{D9171011-81FD-454B-ADAF-6ABDF3C7549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3" name="TextBox 5">
              <a:extLst>
                <a:ext uri="{FF2B5EF4-FFF2-40B4-BE49-F238E27FC236}">
                  <a16:creationId xmlns:a16="http://schemas.microsoft.com/office/drawing/2014/main" id="{0714AF9F-0A6D-4A19-A1F8-738C65D4D177}"/>
                </a:ext>
              </a:extLst>
            </p:cNvPr>
            <p:cNvSpPr txBox="1"/>
            <p:nvPr/>
          </p:nvSpPr>
          <p:spPr>
            <a:xfrm>
              <a:off x="4876800" y="2476340"/>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1</a:t>
              </a:r>
            </a:p>
          </p:txBody>
        </p:sp>
      </p:grpSp>
      <p:grpSp>
        <p:nvGrpSpPr>
          <p:cNvPr id="39" name="Group 38">
            <a:extLst>
              <a:ext uri="{FF2B5EF4-FFF2-40B4-BE49-F238E27FC236}">
                <a16:creationId xmlns:a16="http://schemas.microsoft.com/office/drawing/2014/main" id="{F4D3C4A6-2A08-4067-A911-56CA1A7D196D}"/>
              </a:ext>
            </a:extLst>
          </p:cNvPr>
          <p:cNvGrpSpPr/>
          <p:nvPr/>
        </p:nvGrpSpPr>
        <p:grpSpPr>
          <a:xfrm>
            <a:off x="3232432" y="4436070"/>
            <a:ext cx="647254" cy="647254"/>
            <a:chOff x="8731083" y="2319074"/>
            <a:chExt cx="647254" cy="647254"/>
          </a:xfrm>
        </p:grpSpPr>
        <p:grpSp>
          <p:nvGrpSpPr>
            <p:cNvPr id="40" name="Group 3">
              <a:extLst>
                <a:ext uri="{FF2B5EF4-FFF2-40B4-BE49-F238E27FC236}">
                  <a16:creationId xmlns:a16="http://schemas.microsoft.com/office/drawing/2014/main" id="{C1E68F91-F22C-4B43-948A-C6C98BBAF46A}"/>
                </a:ext>
              </a:extLst>
            </p:cNvPr>
            <p:cNvGrpSpPr/>
            <p:nvPr/>
          </p:nvGrpSpPr>
          <p:grpSpPr>
            <a:xfrm>
              <a:off x="8731083" y="2319074"/>
              <a:ext cx="647254" cy="647254"/>
              <a:chOff x="0" y="0"/>
              <a:chExt cx="6350000" cy="6350000"/>
            </a:xfrm>
            <a:solidFill>
              <a:srgbClr val="C00000"/>
            </a:solidFill>
          </p:grpSpPr>
          <p:sp>
            <p:nvSpPr>
              <p:cNvPr id="42" name="Freeform 4">
                <a:extLst>
                  <a:ext uri="{FF2B5EF4-FFF2-40B4-BE49-F238E27FC236}">
                    <a16:creationId xmlns:a16="http://schemas.microsoft.com/office/drawing/2014/main" id="{4D66DB89-A2F6-4B07-A20D-32462FD7FEF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1" name="TextBox 5">
              <a:extLst>
                <a:ext uri="{FF2B5EF4-FFF2-40B4-BE49-F238E27FC236}">
                  <a16:creationId xmlns:a16="http://schemas.microsoft.com/office/drawing/2014/main" id="{5F26D7E9-C73C-458D-A24D-A774C35F8E06}"/>
                </a:ext>
              </a:extLst>
            </p:cNvPr>
            <p:cNvSpPr txBox="1"/>
            <p:nvPr/>
          </p:nvSpPr>
          <p:spPr>
            <a:xfrm>
              <a:off x="8848153" y="2501853"/>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2</a:t>
              </a:r>
            </a:p>
          </p:txBody>
        </p:sp>
      </p:grpSp>
      <p:pic>
        <p:nvPicPr>
          <p:cNvPr id="43" name="Picture 42">
            <a:extLst>
              <a:ext uri="{FF2B5EF4-FFF2-40B4-BE49-F238E27FC236}">
                <a16:creationId xmlns:a16="http://schemas.microsoft.com/office/drawing/2014/main" id="{90EE79B6-F098-470E-B81B-F2FAA2FED801}"/>
              </a:ext>
            </a:extLst>
          </p:cNvPr>
          <p:cNvPicPr>
            <a:picLocks noChangeAspect="1"/>
          </p:cNvPicPr>
          <p:nvPr/>
        </p:nvPicPr>
        <p:blipFill rotWithShape="1">
          <a:blip r:embed="rId4"/>
          <a:srcRect l="26645" t="10536" b="45193"/>
          <a:stretch/>
        </p:blipFill>
        <p:spPr>
          <a:xfrm>
            <a:off x="5764190" y="5603241"/>
            <a:ext cx="11457010" cy="3889347"/>
          </a:xfrm>
          <a:prstGeom prst="rect">
            <a:avLst/>
          </a:prstGeom>
        </p:spPr>
      </p:pic>
    </p:spTree>
    <p:extLst>
      <p:ext uri="{BB962C8B-B14F-4D97-AF65-F5344CB8AC3E}">
        <p14:creationId xmlns:p14="http://schemas.microsoft.com/office/powerpoint/2010/main" val="3294535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851C07-6DFC-4F63-9934-47D24E859EC4}"/>
              </a:ext>
            </a:extLst>
          </p:cNvPr>
          <p:cNvPicPr>
            <a:picLocks noChangeAspect="1"/>
          </p:cNvPicPr>
          <p:nvPr/>
        </p:nvPicPr>
        <p:blipFill rotWithShape="1">
          <a:blip r:embed="rId2"/>
          <a:srcRect l="77" t="17523" r="50000" b="2988"/>
          <a:stretch/>
        </p:blipFill>
        <p:spPr>
          <a:xfrm>
            <a:off x="4876800" y="647700"/>
            <a:ext cx="13199836" cy="6830588"/>
          </a:xfrm>
          <a:prstGeom prst="rect">
            <a:avLst/>
          </a:prstGeom>
        </p:spPr>
      </p:pic>
      <p:grpSp>
        <p:nvGrpSpPr>
          <p:cNvPr id="5" name="Group 5"/>
          <p:cNvGrpSpPr/>
          <p:nvPr/>
        </p:nvGrpSpPr>
        <p:grpSpPr>
          <a:xfrm>
            <a:off x="1143000" y="702260"/>
            <a:ext cx="4953001" cy="2536240"/>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1096162"/>
            </a:xfrm>
            <a:prstGeom prst="rect">
              <a:avLst/>
            </a:prstGeom>
          </p:spPr>
          <p:txBody>
            <a:bodyPr wrap="square" lIns="0" tIns="0" rIns="0" bIns="0" rtlCol="0" anchor="t">
              <a:spAutoFit/>
            </a:bodyPr>
            <a:lstStyle/>
            <a:p>
              <a:pPr marL="0" lvl="0" indent="0">
                <a:lnSpc>
                  <a:spcPts val="5600"/>
                </a:lnSpc>
                <a:spcBef>
                  <a:spcPct val="0"/>
                </a:spcBef>
              </a:pPr>
              <a:r>
                <a:rPr lang="en-US" sz="3500" dirty="0">
                  <a:solidFill>
                    <a:schemeClr val="bg1"/>
                  </a:solidFill>
                  <a:latin typeface="Public Sans"/>
                </a:rPr>
                <a:t>4. </a:t>
              </a:r>
              <a:r>
                <a:rPr lang="en-US" sz="3500" dirty="0" err="1">
                  <a:solidFill>
                    <a:schemeClr val="bg1"/>
                  </a:solidFill>
                  <a:latin typeface="Public Sans"/>
                </a:rPr>
                <a:t>Mythbusting</a:t>
              </a:r>
              <a:endParaRPr lang="en-US" sz="3500" u="none" dirty="0">
                <a:solidFill>
                  <a:schemeClr val="bg1"/>
                </a:solidFill>
                <a:latin typeface="Public Sans"/>
              </a:endParaRPr>
            </a:p>
          </p:txBody>
        </p:sp>
      </p:gr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32</a:t>
            </a:r>
            <a:endParaRPr lang="en-US" dirty="0"/>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bg1"/>
          </a:solidFill>
        </p:spPr>
      </p:sp>
      <p:pic>
        <p:nvPicPr>
          <p:cNvPr id="19" name="Picture 18">
            <a:extLst>
              <a:ext uri="{FF2B5EF4-FFF2-40B4-BE49-F238E27FC236}">
                <a16:creationId xmlns:a16="http://schemas.microsoft.com/office/drawing/2014/main" id="{87A602B1-C32F-4FE3-BED1-80C40FB07A81}"/>
              </a:ext>
            </a:extLst>
          </p:cNvPr>
          <p:cNvPicPr>
            <a:picLocks noChangeAspect="1"/>
          </p:cNvPicPr>
          <p:nvPr/>
        </p:nvPicPr>
        <p:blipFill>
          <a:blip r:embed="rId3"/>
          <a:stretch>
            <a:fillRect/>
          </a:stretch>
        </p:blipFill>
        <p:spPr>
          <a:xfrm>
            <a:off x="152400" y="9388798"/>
            <a:ext cx="4039164" cy="800212"/>
          </a:xfrm>
          <a:prstGeom prst="rect">
            <a:avLst/>
          </a:prstGeom>
        </p:spPr>
      </p:pic>
      <p:sp>
        <p:nvSpPr>
          <p:cNvPr id="17" name="TextBox 16">
            <a:extLst>
              <a:ext uri="{FF2B5EF4-FFF2-40B4-BE49-F238E27FC236}">
                <a16:creationId xmlns:a16="http://schemas.microsoft.com/office/drawing/2014/main" id="{8F5800A8-AE28-43CD-B106-E8DF0444FC54}"/>
              </a:ext>
            </a:extLst>
          </p:cNvPr>
          <p:cNvSpPr txBox="1"/>
          <p:nvPr/>
        </p:nvSpPr>
        <p:spPr>
          <a:xfrm>
            <a:off x="1494830" y="7874794"/>
            <a:ext cx="16296056" cy="1231106"/>
          </a:xfrm>
          <a:prstGeom prst="rect">
            <a:avLst/>
          </a:prstGeom>
        </p:spPr>
        <p:txBody>
          <a:bodyPr wrap="square" lIns="0" tIns="0" rIns="0" bIns="0" rtlCol="0" anchor="t">
            <a:spAutoFit/>
          </a:bodyPr>
          <a:lstStyle/>
          <a:p>
            <a:pPr marL="0" lvl="0" indent="0">
              <a:spcBef>
                <a:spcPct val="0"/>
              </a:spcBef>
            </a:pPr>
            <a:r>
              <a:rPr lang="en-US" sz="2000" u="none" dirty="0">
                <a:solidFill>
                  <a:schemeClr val="bg1"/>
                </a:solidFill>
                <a:latin typeface="Public Sans"/>
              </a:rPr>
              <a:t>The mythbusting tabs explore 3 interesting questions about private houses in Singapore using the sales transaction data.</a:t>
            </a:r>
          </a:p>
          <a:p>
            <a:pPr marL="457200" lvl="0" indent="-457200">
              <a:spcBef>
                <a:spcPct val="0"/>
              </a:spcBef>
              <a:buAutoNum type="arabicPeriod"/>
            </a:pPr>
            <a:r>
              <a:rPr lang="en-US" sz="2000" dirty="0">
                <a:solidFill>
                  <a:schemeClr val="bg1"/>
                </a:solidFill>
                <a:latin typeface="Public Sans"/>
              </a:rPr>
              <a:t>Are older houses bigger?</a:t>
            </a:r>
          </a:p>
          <a:p>
            <a:pPr marL="457200" lvl="0" indent="-457200">
              <a:spcBef>
                <a:spcPct val="0"/>
              </a:spcBef>
              <a:buAutoNum type="arabicPeriod"/>
            </a:pPr>
            <a:r>
              <a:rPr lang="en-US" sz="2000" dirty="0">
                <a:solidFill>
                  <a:schemeClr val="bg1"/>
                </a:solidFill>
                <a:latin typeface="Public Sans"/>
              </a:rPr>
              <a:t>Are some housing types more accessible than others?</a:t>
            </a:r>
          </a:p>
          <a:p>
            <a:pPr marL="457200" lvl="0" indent="-457200">
              <a:spcBef>
                <a:spcPct val="0"/>
              </a:spcBef>
              <a:buAutoNum type="arabicPeriod"/>
            </a:pPr>
            <a:r>
              <a:rPr lang="en-US" sz="2000" dirty="0">
                <a:solidFill>
                  <a:schemeClr val="bg1"/>
                </a:solidFill>
                <a:latin typeface="Public Sans"/>
              </a:rPr>
              <a:t>Does pricing of new project launch changes overtime?</a:t>
            </a:r>
            <a:endParaRPr lang="en-US" sz="2000" u="none" dirty="0">
              <a:solidFill>
                <a:schemeClr val="bg1"/>
              </a:solidFill>
              <a:latin typeface="Public Sans"/>
            </a:endParaRPr>
          </a:p>
        </p:txBody>
      </p:sp>
      <p:sp>
        <p:nvSpPr>
          <p:cNvPr id="29" name="Rectangle 28">
            <a:extLst>
              <a:ext uri="{FF2B5EF4-FFF2-40B4-BE49-F238E27FC236}">
                <a16:creationId xmlns:a16="http://schemas.microsoft.com/office/drawing/2014/main" id="{BD29342C-501F-45D2-9761-290EE5A49E35}"/>
              </a:ext>
            </a:extLst>
          </p:cNvPr>
          <p:cNvSpPr/>
          <p:nvPr/>
        </p:nvSpPr>
        <p:spPr>
          <a:xfrm>
            <a:off x="4953000" y="3771900"/>
            <a:ext cx="1295400" cy="1295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03922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1A5291-FA2C-40E2-A711-B5CA1FA83019}"/>
              </a:ext>
            </a:extLst>
          </p:cNvPr>
          <p:cNvPicPr>
            <a:picLocks noChangeAspect="1"/>
          </p:cNvPicPr>
          <p:nvPr/>
        </p:nvPicPr>
        <p:blipFill rotWithShape="1">
          <a:blip r:embed="rId2"/>
          <a:srcRect l="6232" t="24067" r="75904" b="14507"/>
          <a:stretch/>
        </p:blipFill>
        <p:spPr>
          <a:xfrm>
            <a:off x="1501383" y="2247900"/>
            <a:ext cx="6330068" cy="7073946"/>
          </a:xfrm>
          <a:prstGeom prst="rect">
            <a:avLst/>
          </a:prstGeom>
        </p:spPr>
      </p:pic>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4. </a:t>
              </a:r>
              <a:r>
                <a:rPr lang="en-US" sz="3500" dirty="0" err="1">
                  <a:latin typeface="Public Sans"/>
                </a:rPr>
                <a:t>Mythbusting</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4.1 Myth 1 Tab – User’s interface</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33</a:t>
            </a:r>
            <a:endParaRPr lang="en-US" dirty="0"/>
          </a:p>
        </p:txBody>
      </p:sp>
      <p:sp>
        <p:nvSpPr>
          <p:cNvPr id="17" name="TextBox 16">
            <a:extLst>
              <a:ext uri="{FF2B5EF4-FFF2-40B4-BE49-F238E27FC236}">
                <a16:creationId xmlns:a16="http://schemas.microsoft.com/office/drawing/2014/main" id="{8F5800A8-AE28-43CD-B106-E8DF0444FC54}"/>
              </a:ext>
            </a:extLst>
          </p:cNvPr>
          <p:cNvSpPr txBox="1"/>
          <p:nvPr/>
        </p:nvSpPr>
        <p:spPr>
          <a:xfrm>
            <a:off x="8203158" y="2368527"/>
            <a:ext cx="8941841" cy="3590727"/>
          </a:xfrm>
          <a:prstGeom prst="rect">
            <a:avLst/>
          </a:prstGeom>
        </p:spPr>
        <p:txBody>
          <a:bodyPr wrap="square" lIns="0" tIns="0" rIns="0" bIns="0" rtlCol="0" anchor="t">
            <a:spAutoFit/>
          </a:bodyPr>
          <a:lstStyle/>
          <a:p>
            <a:pPr marL="457200" lvl="0" indent="-457200">
              <a:lnSpc>
                <a:spcPts val="5600"/>
              </a:lnSpc>
              <a:spcBef>
                <a:spcPct val="0"/>
              </a:spcBef>
              <a:buAutoNum type="arabicParenR"/>
            </a:pPr>
            <a:r>
              <a:rPr lang="en-US" sz="2000" u="none" dirty="0">
                <a:latin typeface="Public Sans"/>
              </a:rPr>
              <a:t>Choose the type of housing you would like to study</a:t>
            </a:r>
          </a:p>
          <a:p>
            <a:pPr marL="457200" lvl="0" indent="-457200">
              <a:lnSpc>
                <a:spcPts val="5600"/>
              </a:lnSpc>
              <a:spcBef>
                <a:spcPct val="0"/>
              </a:spcBef>
              <a:buAutoNum type="arabicParenR"/>
            </a:pPr>
            <a:r>
              <a:rPr lang="en-US" sz="2000" dirty="0">
                <a:latin typeface="Public Sans"/>
              </a:rPr>
              <a:t>Choose the type of statistical test to perform:</a:t>
            </a:r>
          </a:p>
          <a:p>
            <a:pPr marL="800100" lvl="1" indent="-342900">
              <a:spcBef>
                <a:spcPct val="0"/>
              </a:spcBef>
              <a:buFont typeface="Arial" panose="020B0604020202020204" pitchFamily="34" charset="0"/>
              <a:buChar char="•"/>
            </a:pPr>
            <a:r>
              <a:rPr lang="en-US" sz="2000" dirty="0">
                <a:latin typeface="Public Sans"/>
              </a:rPr>
              <a:t>The statistical tests determine if the size of houses in each age group are statistically different. </a:t>
            </a:r>
          </a:p>
          <a:p>
            <a:pPr marL="800100" lvl="1" indent="-342900">
              <a:spcBef>
                <a:spcPct val="0"/>
              </a:spcBef>
              <a:buFont typeface="Arial" panose="020B0604020202020204" pitchFamily="34" charset="0"/>
              <a:buChar char="•"/>
            </a:pPr>
            <a:endParaRPr lang="en-US" sz="2000" dirty="0">
              <a:latin typeface="Public Sans"/>
            </a:endParaRPr>
          </a:p>
          <a:p>
            <a:pPr>
              <a:spcBef>
                <a:spcPct val="0"/>
              </a:spcBef>
            </a:pPr>
            <a:r>
              <a:rPr lang="en-US" sz="2000" dirty="0">
                <a:latin typeface="Public Sans"/>
              </a:rPr>
              <a:t>The plot will update according your chosen input from steps 1 and 2</a:t>
            </a:r>
          </a:p>
          <a:p>
            <a:pPr>
              <a:spcBef>
                <a:spcPct val="0"/>
              </a:spcBef>
            </a:pPr>
            <a:endParaRPr lang="en-US" sz="2000" dirty="0">
              <a:latin typeface="Public Sans"/>
            </a:endParaRPr>
          </a:p>
          <a:p>
            <a:pPr>
              <a:spcBef>
                <a:spcPct val="0"/>
              </a:spcBef>
            </a:pPr>
            <a:r>
              <a:rPr lang="en-US" sz="2000" dirty="0">
                <a:latin typeface="Public Sans"/>
              </a:rPr>
              <a:t>We have provided some analysis in the Key Observations box to answer the question of whether older houses really are bigger.</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3"/>
          <a:stretch>
            <a:fillRect/>
          </a:stretch>
        </p:blipFill>
        <p:spPr>
          <a:xfrm>
            <a:off x="10886" y="9321846"/>
            <a:ext cx="4077269" cy="809738"/>
          </a:xfrm>
          <a:prstGeom prst="rect">
            <a:avLst/>
          </a:prstGeom>
        </p:spPr>
      </p:pic>
      <p:grpSp>
        <p:nvGrpSpPr>
          <p:cNvPr id="2" name="Group 1">
            <a:extLst>
              <a:ext uri="{FF2B5EF4-FFF2-40B4-BE49-F238E27FC236}">
                <a16:creationId xmlns:a16="http://schemas.microsoft.com/office/drawing/2014/main" id="{9BE73AB6-9621-4AF4-83D5-B5AC686E5885}"/>
              </a:ext>
            </a:extLst>
          </p:cNvPr>
          <p:cNvGrpSpPr/>
          <p:nvPr/>
        </p:nvGrpSpPr>
        <p:grpSpPr>
          <a:xfrm>
            <a:off x="3627911" y="3246096"/>
            <a:ext cx="647254" cy="647254"/>
            <a:chOff x="4759730" y="2293561"/>
            <a:chExt cx="647254" cy="647254"/>
          </a:xfrm>
        </p:grpSpPr>
        <p:grpSp>
          <p:nvGrpSpPr>
            <p:cNvPr id="31" name="Group 3">
              <a:extLst>
                <a:ext uri="{FF2B5EF4-FFF2-40B4-BE49-F238E27FC236}">
                  <a16:creationId xmlns:a16="http://schemas.microsoft.com/office/drawing/2014/main" id="{2B6ABF89-3C15-4F65-8552-F50075A73D9B}"/>
                </a:ext>
              </a:extLst>
            </p:cNvPr>
            <p:cNvGrpSpPr/>
            <p:nvPr/>
          </p:nvGrpSpPr>
          <p:grpSpPr>
            <a:xfrm>
              <a:off x="4759730" y="2293561"/>
              <a:ext cx="647254" cy="647254"/>
              <a:chOff x="0" y="0"/>
              <a:chExt cx="6350000" cy="6350000"/>
            </a:xfrm>
            <a:solidFill>
              <a:srgbClr val="C00000"/>
            </a:solidFill>
          </p:grpSpPr>
          <p:sp>
            <p:nvSpPr>
              <p:cNvPr id="32" name="Freeform 4">
                <a:extLst>
                  <a:ext uri="{FF2B5EF4-FFF2-40B4-BE49-F238E27FC236}">
                    <a16:creationId xmlns:a16="http://schemas.microsoft.com/office/drawing/2014/main" id="{D9171011-81FD-454B-ADAF-6ABDF3C7549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3" name="TextBox 5">
              <a:extLst>
                <a:ext uri="{FF2B5EF4-FFF2-40B4-BE49-F238E27FC236}">
                  <a16:creationId xmlns:a16="http://schemas.microsoft.com/office/drawing/2014/main" id="{0714AF9F-0A6D-4A19-A1F8-738C65D4D177}"/>
                </a:ext>
              </a:extLst>
            </p:cNvPr>
            <p:cNvSpPr txBox="1"/>
            <p:nvPr/>
          </p:nvSpPr>
          <p:spPr>
            <a:xfrm>
              <a:off x="4876800" y="2476340"/>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1</a:t>
              </a:r>
            </a:p>
          </p:txBody>
        </p:sp>
      </p:grpSp>
      <p:grpSp>
        <p:nvGrpSpPr>
          <p:cNvPr id="3" name="Group 2">
            <a:extLst>
              <a:ext uri="{FF2B5EF4-FFF2-40B4-BE49-F238E27FC236}">
                <a16:creationId xmlns:a16="http://schemas.microsoft.com/office/drawing/2014/main" id="{C1F2BB58-9B44-4E57-9BE5-329D7427A1A1}"/>
              </a:ext>
            </a:extLst>
          </p:cNvPr>
          <p:cNvGrpSpPr/>
          <p:nvPr/>
        </p:nvGrpSpPr>
        <p:grpSpPr>
          <a:xfrm>
            <a:off x="3629355" y="4695063"/>
            <a:ext cx="647254" cy="647254"/>
            <a:chOff x="8731083" y="2319074"/>
            <a:chExt cx="647254" cy="647254"/>
          </a:xfrm>
        </p:grpSpPr>
        <p:grpSp>
          <p:nvGrpSpPr>
            <p:cNvPr id="34" name="Group 3">
              <a:extLst>
                <a:ext uri="{FF2B5EF4-FFF2-40B4-BE49-F238E27FC236}">
                  <a16:creationId xmlns:a16="http://schemas.microsoft.com/office/drawing/2014/main" id="{552CB4A5-D53F-4001-8CEA-E8944D54AB67}"/>
                </a:ext>
              </a:extLst>
            </p:cNvPr>
            <p:cNvGrpSpPr/>
            <p:nvPr/>
          </p:nvGrpSpPr>
          <p:grpSpPr>
            <a:xfrm>
              <a:off x="8731083" y="2319074"/>
              <a:ext cx="647254" cy="647254"/>
              <a:chOff x="0" y="0"/>
              <a:chExt cx="6350000" cy="6350000"/>
            </a:xfrm>
            <a:solidFill>
              <a:srgbClr val="C00000"/>
            </a:solidFill>
          </p:grpSpPr>
          <p:sp>
            <p:nvSpPr>
              <p:cNvPr id="35" name="Freeform 4">
                <a:extLst>
                  <a:ext uri="{FF2B5EF4-FFF2-40B4-BE49-F238E27FC236}">
                    <a16:creationId xmlns:a16="http://schemas.microsoft.com/office/drawing/2014/main" id="{E0BB73C0-7BFD-42C3-8BB0-09DC607AB30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6" name="TextBox 5">
              <a:extLst>
                <a:ext uri="{FF2B5EF4-FFF2-40B4-BE49-F238E27FC236}">
                  <a16:creationId xmlns:a16="http://schemas.microsoft.com/office/drawing/2014/main" id="{D74DE62E-0C9E-40A9-860F-53F2A421518B}"/>
                </a:ext>
              </a:extLst>
            </p:cNvPr>
            <p:cNvSpPr txBox="1"/>
            <p:nvPr/>
          </p:nvSpPr>
          <p:spPr>
            <a:xfrm>
              <a:off x="8848153" y="2501853"/>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2</a:t>
              </a:r>
            </a:p>
          </p:txBody>
        </p:sp>
      </p:grpSp>
      <p:pic>
        <p:nvPicPr>
          <p:cNvPr id="27" name="Picture 26">
            <a:extLst>
              <a:ext uri="{FF2B5EF4-FFF2-40B4-BE49-F238E27FC236}">
                <a16:creationId xmlns:a16="http://schemas.microsoft.com/office/drawing/2014/main" id="{B257462D-54E3-4092-8C94-C10427EAA235}"/>
              </a:ext>
            </a:extLst>
          </p:cNvPr>
          <p:cNvPicPr>
            <a:picLocks noChangeAspect="1"/>
          </p:cNvPicPr>
          <p:nvPr/>
        </p:nvPicPr>
        <p:blipFill rotWithShape="1">
          <a:blip r:embed="rId2"/>
          <a:srcRect l="24554" t="26826" r="50049" b="10907"/>
          <a:stretch/>
        </p:blipFill>
        <p:spPr>
          <a:xfrm>
            <a:off x="10456550" y="6158986"/>
            <a:ext cx="4985713" cy="3972597"/>
          </a:xfrm>
          <a:prstGeom prst="rect">
            <a:avLst/>
          </a:prstGeom>
        </p:spPr>
      </p:pic>
    </p:spTree>
    <p:extLst>
      <p:ext uri="{BB962C8B-B14F-4D97-AF65-F5344CB8AC3E}">
        <p14:creationId xmlns:p14="http://schemas.microsoft.com/office/powerpoint/2010/main" val="120541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B003EC-998C-4095-B070-8C30D97F87BF}"/>
              </a:ext>
            </a:extLst>
          </p:cNvPr>
          <p:cNvPicPr>
            <a:picLocks noChangeAspect="1"/>
          </p:cNvPicPr>
          <p:nvPr/>
        </p:nvPicPr>
        <p:blipFill rotWithShape="1">
          <a:blip r:embed="rId2"/>
          <a:srcRect l="6250" t="24358" r="75914" b="21525"/>
          <a:stretch/>
        </p:blipFill>
        <p:spPr>
          <a:xfrm>
            <a:off x="1339108" y="2438400"/>
            <a:ext cx="6375042" cy="6286500"/>
          </a:xfrm>
          <a:prstGeom prst="rect">
            <a:avLst/>
          </a:prstGeom>
        </p:spPr>
      </p:pic>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4. </a:t>
              </a:r>
              <a:r>
                <a:rPr lang="en-US" sz="3500" dirty="0" err="1">
                  <a:latin typeface="Public Sans"/>
                </a:rPr>
                <a:t>Mythbusting</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4.1 </a:t>
            </a:r>
            <a:r>
              <a:rPr lang="en-US" sz="2000" u="none">
                <a:latin typeface="Public Sans"/>
              </a:rPr>
              <a:t>Myth 2 </a:t>
            </a:r>
            <a:r>
              <a:rPr lang="en-US" sz="2000" u="none" dirty="0">
                <a:latin typeface="Public Sans"/>
              </a:rPr>
              <a:t>Tab – User’s interface</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34</a:t>
            </a:r>
            <a:endParaRPr lang="en-US" dirty="0"/>
          </a:p>
        </p:txBody>
      </p:sp>
      <p:sp>
        <p:nvSpPr>
          <p:cNvPr id="17" name="TextBox 16">
            <a:extLst>
              <a:ext uri="{FF2B5EF4-FFF2-40B4-BE49-F238E27FC236}">
                <a16:creationId xmlns:a16="http://schemas.microsoft.com/office/drawing/2014/main" id="{8F5800A8-AE28-43CD-B106-E8DF0444FC54}"/>
              </a:ext>
            </a:extLst>
          </p:cNvPr>
          <p:cNvSpPr txBox="1"/>
          <p:nvPr/>
        </p:nvSpPr>
        <p:spPr>
          <a:xfrm>
            <a:off x="8077200" y="2368527"/>
            <a:ext cx="9067800" cy="3180358"/>
          </a:xfrm>
          <a:prstGeom prst="rect">
            <a:avLst/>
          </a:prstGeom>
        </p:spPr>
        <p:txBody>
          <a:bodyPr wrap="square" lIns="0" tIns="0" rIns="0" bIns="0" rtlCol="0" anchor="t">
            <a:spAutoFit/>
          </a:bodyPr>
          <a:lstStyle/>
          <a:p>
            <a:pPr marL="457200" lvl="0" indent="-457200">
              <a:spcBef>
                <a:spcPct val="0"/>
              </a:spcBef>
              <a:buAutoNum type="arabicParenR"/>
            </a:pPr>
            <a:r>
              <a:rPr lang="en-US" sz="2000" u="none" dirty="0">
                <a:latin typeface="Public Sans"/>
              </a:rPr>
              <a:t>Choose the type of accessibility measure you would like to study</a:t>
            </a:r>
          </a:p>
          <a:p>
            <a:pPr marL="457200" lvl="0" indent="-457200">
              <a:lnSpc>
                <a:spcPts val="5600"/>
              </a:lnSpc>
              <a:spcBef>
                <a:spcPct val="0"/>
              </a:spcBef>
              <a:buAutoNum type="arabicParenR"/>
            </a:pPr>
            <a:r>
              <a:rPr lang="en-US" sz="2000" dirty="0">
                <a:latin typeface="Public Sans"/>
              </a:rPr>
              <a:t>Choose the type of statistical test to perform:</a:t>
            </a:r>
          </a:p>
          <a:p>
            <a:pPr marL="800100" lvl="1" indent="-342900">
              <a:spcBef>
                <a:spcPct val="0"/>
              </a:spcBef>
              <a:buFont typeface="Arial" panose="020B0604020202020204" pitchFamily="34" charset="0"/>
              <a:buChar char="•"/>
            </a:pPr>
            <a:r>
              <a:rPr lang="en-US" sz="2000" dirty="0">
                <a:latin typeface="Public Sans"/>
              </a:rPr>
              <a:t>The statistical tests determine if the means of the chosen access measure are statistically different for each housing type. </a:t>
            </a:r>
          </a:p>
          <a:p>
            <a:pPr marL="800100" lvl="1" indent="-342900">
              <a:spcBef>
                <a:spcPct val="0"/>
              </a:spcBef>
              <a:buFont typeface="Arial" panose="020B0604020202020204" pitchFamily="34" charset="0"/>
              <a:buChar char="•"/>
            </a:pPr>
            <a:endParaRPr lang="en-US" sz="2000" dirty="0">
              <a:latin typeface="Public Sans"/>
            </a:endParaRPr>
          </a:p>
          <a:p>
            <a:pPr>
              <a:spcBef>
                <a:spcPct val="0"/>
              </a:spcBef>
            </a:pPr>
            <a:r>
              <a:rPr lang="en-US" sz="2000" dirty="0">
                <a:latin typeface="Public Sans"/>
              </a:rPr>
              <a:t>The plot will update according your chosen input from steps 1 and 2.</a:t>
            </a:r>
          </a:p>
          <a:p>
            <a:pPr>
              <a:spcBef>
                <a:spcPct val="0"/>
              </a:spcBef>
            </a:pPr>
            <a:endParaRPr lang="en-US" sz="2000" dirty="0">
              <a:latin typeface="Public Sans"/>
            </a:endParaRPr>
          </a:p>
          <a:p>
            <a:pPr>
              <a:spcBef>
                <a:spcPct val="0"/>
              </a:spcBef>
            </a:pPr>
            <a:r>
              <a:rPr lang="en-US" sz="2000" dirty="0">
                <a:latin typeface="Public Sans"/>
              </a:rPr>
              <a:t>We have provided some analysis in the Key Observations box to answer the question of whether some housing types are more accessible than others.</a:t>
            </a: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3"/>
          <a:stretch>
            <a:fillRect/>
          </a:stretch>
        </p:blipFill>
        <p:spPr>
          <a:xfrm>
            <a:off x="10886" y="9321846"/>
            <a:ext cx="4077269" cy="809738"/>
          </a:xfrm>
          <a:prstGeom prst="rect">
            <a:avLst/>
          </a:prstGeom>
        </p:spPr>
      </p:pic>
      <p:grpSp>
        <p:nvGrpSpPr>
          <p:cNvPr id="2" name="Group 1">
            <a:extLst>
              <a:ext uri="{FF2B5EF4-FFF2-40B4-BE49-F238E27FC236}">
                <a16:creationId xmlns:a16="http://schemas.microsoft.com/office/drawing/2014/main" id="{9BE73AB6-9621-4AF4-83D5-B5AC686E5885}"/>
              </a:ext>
            </a:extLst>
          </p:cNvPr>
          <p:cNvGrpSpPr/>
          <p:nvPr/>
        </p:nvGrpSpPr>
        <p:grpSpPr>
          <a:xfrm>
            <a:off x="3472784" y="3415038"/>
            <a:ext cx="647254" cy="647254"/>
            <a:chOff x="4759730" y="2293561"/>
            <a:chExt cx="647254" cy="647254"/>
          </a:xfrm>
        </p:grpSpPr>
        <p:grpSp>
          <p:nvGrpSpPr>
            <p:cNvPr id="31" name="Group 3">
              <a:extLst>
                <a:ext uri="{FF2B5EF4-FFF2-40B4-BE49-F238E27FC236}">
                  <a16:creationId xmlns:a16="http://schemas.microsoft.com/office/drawing/2014/main" id="{2B6ABF89-3C15-4F65-8552-F50075A73D9B}"/>
                </a:ext>
              </a:extLst>
            </p:cNvPr>
            <p:cNvGrpSpPr/>
            <p:nvPr/>
          </p:nvGrpSpPr>
          <p:grpSpPr>
            <a:xfrm>
              <a:off x="4759730" y="2293561"/>
              <a:ext cx="647254" cy="647254"/>
              <a:chOff x="0" y="0"/>
              <a:chExt cx="6350000" cy="6350000"/>
            </a:xfrm>
            <a:solidFill>
              <a:srgbClr val="C00000"/>
            </a:solidFill>
          </p:grpSpPr>
          <p:sp>
            <p:nvSpPr>
              <p:cNvPr id="32" name="Freeform 4">
                <a:extLst>
                  <a:ext uri="{FF2B5EF4-FFF2-40B4-BE49-F238E27FC236}">
                    <a16:creationId xmlns:a16="http://schemas.microsoft.com/office/drawing/2014/main" id="{D9171011-81FD-454B-ADAF-6ABDF3C7549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3" name="TextBox 5">
              <a:extLst>
                <a:ext uri="{FF2B5EF4-FFF2-40B4-BE49-F238E27FC236}">
                  <a16:creationId xmlns:a16="http://schemas.microsoft.com/office/drawing/2014/main" id="{0714AF9F-0A6D-4A19-A1F8-738C65D4D177}"/>
                </a:ext>
              </a:extLst>
            </p:cNvPr>
            <p:cNvSpPr txBox="1"/>
            <p:nvPr/>
          </p:nvSpPr>
          <p:spPr>
            <a:xfrm>
              <a:off x="4876800" y="2476340"/>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1</a:t>
              </a:r>
            </a:p>
          </p:txBody>
        </p:sp>
      </p:grpSp>
      <p:grpSp>
        <p:nvGrpSpPr>
          <p:cNvPr id="3" name="Group 2">
            <a:extLst>
              <a:ext uri="{FF2B5EF4-FFF2-40B4-BE49-F238E27FC236}">
                <a16:creationId xmlns:a16="http://schemas.microsoft.com/office/drawing/2014/main" id="{C1F2BB58-9B44-4E57-9BE5-329D7427A1A1}"/>
              </a:ext>
            </a:extLst>
          </p:cNvPr>
          <p:cNvGrpSpPr/>
          <p:nvPr/>
        </p:nvGrpSpPr>
        <p:grpSpPr>
          <a:xfrm>
            <a:off x="3472784" y="4573645"/>
            <a:ext cx="647254" cy="647254"/>
            <a:chOff x="8731083" y="2319074"/>
            <a:chExt cx="647254" cy="647254"/>
          </a:xfrm>
        </p:grpSpPr>
        <p:grpSp>
          <p:nvGrpSpPr>
            <p:cNvPr id="34" name="Group 3">
              <a:extLst>
                <a:ext uri="{FF2B5EF4-FFF2-40B4-BE49-F238E27FC236}">
                  <a16:creationId xmlns:a16="http://schemas.microsoft.com/office/drawing/2014/main" id="{552CB4A5-D53F-4001-8CEA-E8944D54AB67}"/>
                </a:ext>
              </a:extLst>
            </p:cNvPr>
            <p:cNvGrpSpPr/>
            <p:nvPr/>
          </p:nvGrpSpPr>
          <p:grpSpPr>
            <a:xfrm>
              <a:off x="8731083" y="2319074"/>
              <a:ext cx="647254" cy="647254"/>
              <a:chOff x="0" y="0"/>
              <a:chExt cx="6350000" cy="6350000"/>
            </a:xfrm>
            <a:solidFill>
              <a:srgbClr val="C00000"/>
            </a:solidFill>
          </p:grpSpPr>
          <p:sp>
            <p:nvSpPr>
              <p:cNvPr id="35" name="Freeform 4">
                <a:extLst>
                  <a:ext uri="{FF2B5EF4-FFF2-40B4-BE49-F238E27FC236}">
                    <a16:creationId xmlns:a16="http://schemas.microsoft.com/office/drawing/2014/main" id="{E0BB73C0-7BFD-42C3-8BB0-09DC607AB30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6" name="TextBox 5">
              <a:extLst>
                <a:ext uri="{FF2B5EF4-FFF2-40B4-BE49-F238E27FC236}">
                  <a16:creationId xmlns:a16="http://schemas.microsoft.com/office/drawing/2014/main" id="{D74DE62E-0C9E-40A9-860F-53F2A421518B}"/>
                </a:ext>
              </a:extLst>
            </p:cNvPr>
            <p:cNvSpPr txBox="1"/>
            <p:nvPr/>
          </p:nvSpPr>
          <p:spPr>
            <a:xfrm>
              <a:off x="8848153" y="2501853"/>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2</a:t>
              </a:r>
            </a:p>
          </p:txBody>
        </p:sp>
      </p:grpSp>
      <p:pic>
        <p:nvPicPr>
          <p:cNvPr id="22" name="Picture 21">
            <a:extLst>
              <a:ext uri="{FF2B5EF4-FFF2-40B4-BE49-F238E27FC236}">
                <a16:creationId xmlns:a16="http://schemas.microsoft.com/office/drawing/2014/main" id="{2349553A-1557-4EE0-ACD4-FA62EFED0734}"/>
              </a:ext>
            </a:extLst>
          </p:cNvPr>
          <p:cNvPicPr>
            <a:picLocks noChangeAspect="1"/>
          </p:cNvPicPr>
          <p:nvPr/>
        </p:nvPicPr>
        <p:blipFill rotWithShape="1">
          <a:blip r:embed="rId2"/>
          <a:srcRect l="24675" t="27310" r="50209" b="18901"/>
          <a:stretch/>
        </p:blipFill>
        <p:spPr>
          <a:xfrm>
            <a:off x="9751646" y="5858059"/>
            <a:ext cx="6083440" cy="4234310"/>
          </a:xfrm>
          <a:prstGeom prst="rect">
            <a:avLst/>
          </a:prstGeom>
        </p:spPr>
      </p:pic>
    </p:spTree>
    <p:extLst>
      <p:ext uri="{BB962C8B-B14F-4D97-AF65-F5344CB8AC3E}">
        <p14:creationId xmlns:p14="http://schemas.microsoft.com/office/powerpoint/2010/main" val="3200775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pic>
        <p:nvPicPr>
          <p:cNvPr id="18" name="Picture 17">
            <a:extLst>
              <a:ext uri="{FF2B5EF4-FFF2-40B4-BE49-F238E27FC236}">
                <a16:creationId xmlns:a16="http://schemas.microsoft.com/office/drawing/2014/main" id="{3D7749FE-C3FE-47C6-841E-B73505552151}"/>
              </a:ext>
            </a:extLst>
          </p:cNvPr>
          <p:cNvPicPr>
            <a:picLocks noChangeAspect="1"/>
          </p:cNvPicPr>
          <p:nvPr/>
        </p:nvPicPr>
        <p:blipFill rotWithShape="1">
          <a:blip r:embed="rId3"/>
          <a:srcRect l="12552" t="16667" r="66125" b="9383"/>
          <a:stretch/>
        </p:blipFill>
        <p:spPr>
          <a:xfrm>
            <a:off x="2437059" y="2302481"/>
            <a:ext cx="3899572" cy="7282259"/>
          </a:xfrm>
          <a:prstGeom prst="rect">
            <a:avLst/>
          </a:prstGeom>
        </p:spPr>
      </p:pic>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4. Mythbusting</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4.1 Myth 3 Tab – User’s interface</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35</a:t>
            </a:r>
            <a:endParaRPr lang="en-US" dirty="0"/>
          </a:p>
        </p:txBody>
      </p:sp>
      <p:sp>
        <p:nvSpPr>
          <p:cNvPr id="17" name="TextBox 16">
            <a:extLst>
              <a:ext uri="{FF2B5EF4-FFF2-40B4-BE49-F238E27FC236}">
                <a16:creationId xmlns:a16="http://schemas.microsoft.com/office/drawing/2014/main" id="{8F5800A8-AE28-43CD-B106-E8DF0444FC54}"/>
              </a:ext>
            </a:extLst>
          </p:cNvPr>
          <p:cNvSpPr txBox="1"/>
          <p:nvPr/>
        </p:nvSpPr>
        <p:spPr>
          <a:xfrm>
            <a:off x="8077200" y="2083598"/>
            <a:ext cx="9982200" cy="3631763"/>
          </a:xfrm>
          <a:prstGeom prst="rect">
            <a:avLst/>
          </a:prstGeom>
        </p:spPr>
        <p:txBody>
          <a:bodyPr wrap="square" lIns="0" tIns="0" rIns="0" bIns="0" rtlCol="0" anchor="t">
            <a:spAutoFit/>
          </a:bodyPr>
          <a:lstStyle/>
          <a:p>
            <a:pPr marL="457200" lvl="0" indent="-457200">
              <a:spcBef>
                <a:spcPct val="0"/>
              </a:spcBef>
              <a:buAutoNum type="arabicParenR"/>
            </a:pPr>
            <a:r>
              <a:rPr lang="en-US" sz="2000" u="none" dirty="0">
                <a:latin typeface="Public Sans"/>
              </a:rPr>
              <a:t>Choose the Property Name that you would like to study</a:t>
            </a:r>
            <a:br>
              <a:rPr lang="en-US" sz="2000" u="none" dirty="0">
                <a:latin typeface="Public Sans"/>
              </a:rPr>
            </a:br>
            <a:endParaRPr lang="en-US" sz="2000" dirty="0">
              <a:latin typeface="Public Sans"/>
            </a:endParaRPr>
          </a:p>
          <a:p>
            <a:pPr>
              <a:spcBef>
                <a:spcPct val="0"/>
              </a:spcBef>
            </a:pPr>
            <a:r>
              <a:rPr lang="en-US" sz="2000" dirty="0">
                <a:latin typeface="Public Sans"/>
              </a:rPr>
              <a:t>The plot will update according your chosen input from step 1.</a:t>
            </a:r>
          </a:p>
          <a:p>
            <a:pPr marL="342900" indent="-342900">
              <a:spcBef>
                <a:spcPct val="0"/>
              </a:spcBef>
              <a:buFont typeface="Arial" panose="020B0604020202020204" pitchFamily="34" charset="0"/>
              <a:buChar char="•"/>
            </a:pPr>
            <a:r>
              <a:rPr lang="en-US" sz="1600" dirty="0">
                <a:latin typeface="Public Sans"/>
              </a:rPr>
              <a:t>To also give insight on whether the housing type in the project will affect the unit price over the time period, 4 sub-plots will be shown based on the binned floor areas (i.e. &lt; 60 SQM, 61-90 SQM, 91 to 130 SQM and &gt;130 SQM).</a:t>
            </a:r>
          </a:p>
          <a:p>
            <a:pPr marL="342900" indent="-342900">
              <a:spcBef>
                <a:spcPct val="0"/>
              </a:spcBef>
              <a:buFont typeface="Arial" panose="020B0604020202020204" pitchFamily="34" charset="0"/>
              <a:buChar char="•"/>
            </a:pPr>
            <a:r>
              <a:rPr lang="en-US" sz="1600" dirty="0">
                <a:latin typeface="Public Sans"/>
              </a:rPr>
              <a:t>The tooltip will show the descriptive statistical information when you mouse over any point on the plot (e.g. min, median and max).</a:t>
            </a:r>
          </a:p>
          <a:p>
            <a:pPr marL="342900" indent="-342900">
              <a:spcBef>
                <a:spcPct val="0"/>
              </a:spcBef>
              <a:buFont typeface="Arial" panose="020B0604020202020204" pitchFamily="34" charset="0"/>
              <a:buChar char="•"/>
            </a:pPr>
            <a:r>
              <a:rPr lang="en-US" sz="1600" dirty="0">
                <a:latin typeface="Public Sans"/>
              </a:rPr>
              <a:t>The red dots indicate the outlier sales unit price, and the black line shows the trend of the median sales price over the time period.</a:t>
            </a:r>
          </a:p>
          <a:p>
            <a:pPr>
              <a:spcBef>
                <a:spcPct val="0"/>
              </a:spcBef>
            </a:pPr>
            <a:endParaRPr lang="en-US" sz="2000" dirty="0">
              <a:latin typeface="Public Sans"/>
            </a:endParaRPr>
          </a:p>
          <a:p>
            <a:pPr>
              <a:spcBef>
                <a:spcPct val="0"/>
              </a:spcBef>
            </a:pPr>
            <a:r>
              <a:rPr lang="en-US" sz="2000" dirty="0">
                <a:latin typeface="Public Sans"/>
              </a:rPr>
              <a:t>We have provided some analysis in the Key Observations box to answer the question of whether pricing of new project launch changes with time.</a:t>
            </a:r>
          </a:p>
        </p:txBody>
      </p:sp>
      <p:grpSp>
        <p:nvGrpSpPr>
          <p:cNvPr id="2" name="Group 1">
            <a:extLst>
              <a:ext uri="{FF2B5EF4-FFF2-40B4-BE49-F238E27FC236}">
                <a16:creationId xmlns:a16="http://schemas.microsoft.com/office/drawing/2014/main" id="{9BE73AB6-9621-4AF4-83D5-B5AC686E5885}"/>
              </a:ext>
            </a:extLst>
          </p:cNvPr>
          <p:cNvGrpSpPr/>
          <p:nvPr/>
        </p:nvGrpSpPr>
        <p:grpSpPr>
          <a:xfrm>
            <a:off x="4953000" y="2751157"/>
            <a:ext cx="647254" cy="647254"/>
            <a:chOff x="4759730" y="2293561"/>
            <a:chExt cx="647254" cy="647254"/>
          </a:xfrm>
        </p:grpSpPr>
        <p:grpSp>
          <p:nvGrpSpPr>
            <p:cNvPr id="31" name="Group 3">
              <a:extLst>
                <a:ext uri="{FF2B5EF4-FFF2-40B4-BE49-F238E27FC236}">
                  <a16:creationId xmlns:a16="http://schemas.microsoft.com/office/drawing/2014/main" id="{2B6ABF89-3C15-4F65-8552-F50075A73D9B}"/>
                </a:ext>
              </a:extLst>
            </p:cNvPr>
            <p:cNvGrpSpPr/>
            <p:nvPr/>
          </p:nvGrpSpPr>
          <p:grpSpPr>
            <a:xfrm>
              <a:off x="4759730" y="2293561"/>
              <a:ext cx="647254" cy="647254"/>
              <a:chOff x="0" y="0"/>
              <a:chExt cx="6350000" cy="6350000"/>
            </a:xfrm>
            <a:solidFill>
              <a:srgbClr val="C00000"/>
            </a:solidFill>
          </p:grpSpPr>
          <p:sp>
            <p:nvSpPr>
              <p:cNvPr id="32" name="Freeform 4">
                <a:extLst>
                  <a:ext uri="{FF2B5EF4-FFF2-40B4-BE49-F238E27FC236}">
                    <a16:creationId xmlns:a16="http://schemas.microsoft.com/office/drawing/2014/main" id="{D9171011-81FD-454B-ADAF-6ABDF3C7549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3" name="TextBox 5">
              <a:extLst>
                <a:ext uri="{FF2B5EF4-FFF2-40B4-BE49-F238E27FC236}">
                  <a16:creationId xmlns:a16="http://schemas.microsoft.com/office/drawing/2014/main" id="{0714AF9F-0A6D-4A19-A1F8-738C65D4D177}"/>
                </a:ext>
              </a:extLst>
            </p:cNvPr>
            <p:cNvSpPr txBox="1"/>
            <p:nvPr/>
          </p:nvSpPr>
          <p:spPr>
            <a:xfrm>
              <a:off x="4876800" y="2476340"/>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1</a:t>
              </a:r>
            </a:p>
          </p:txBody>
        </p:sp>
      </p:grpSp>
      <p:pic>
        <p:nvPicPr>
          <p:cNvPr id="15" name="Picture 14">
            <a:extLst>
              <a:ext uri="{FF2B5EF4-FFF2-40B4-BE49-F238E27FC236}">
                <a16:creationId xmlns:a16="http://schemas.microsoft.com/office/drawing/2014/main" id="{6E926DB3-15BA-4E61-8874-A44167721334}"/>
              </a:ext>
            </a:extLst>
          </p:cNvPr>
          <p:cNvPicPr>
            <a:picLocks noChangeAspect="1"/>
          </p:cNvPicPr>
          <p:nvPr/>
        </p:nvPicPr>
        <p:blipFill rotWithShape="1">
          <a:blip r:embed="rId4"/>
          <a:srcRect l="34352" t="16666" r="135" b="8519"/>
          <a:stretch/>
        </p:blipFill>
        <p:spPr>
          <a:xfrm>
            <a:off x="8262092" y="5629518"/>
            <a:ext cx="8686800" cy="4657482"/>
          </a:xfrm>
          <a:prstGeom prst="rect">
            <a:avLst/>
          </a:prstGeom>
        </p:spPr>
      </p:pic>
    </p:spTree>
    <p:extLst>
      <p:ext uri="{BB962C8B-B14F-4D97-AF65-F5344CB8AC3E}">
        <p14:creationId xmlns:p14="http://schemas.microsoft.com/office/powerpoint/2010/main" val="4155706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104" b="11309"/>
          <a:stretch>
            <a:fillRect/>
          </a:stretch>
        </p:blipFill>
        <p:spPr>
          <a:xfrm>
            <a:off x="0" y="0"/>
            <a:ext cx="18288000" cy="10287000"/>
          </a:xfrm>
          <a:prstGeom prst="rect">
            <a:avLst/>
          </a:prstGeom>
        </p:spPr>
      </p:pic>
      <p:grpSp>
        <p:nvGrpSpPr>
          <p:cNvPr id="7" name="Group 7"/>
          <p:cNvGrpSpPr/>
          <p:nvPr/>
        </p:nvGrpSpPr>
        <p:grpSpPr>
          <a:xfrm>
            <a:off x="3642114" y="4069854"/>
            <a:ext cx="11003773" cy="3813414"/>
            <a:chOff x="0" y="-9525"/>
            <a:chExt cx="14671697" cy="5084552"/>
          </a:xfrm>
        </p:grpSpPr>
        <p:sp>
          <p:nvSpPr>
            <p:cNvPr id="8" name="AutoShape 8"/>
            <p:cNvSpPr/>
            <p:nvPr/>
          </p:nvSpPr>
          <p:spPr>
            <a:xfrm>
              <a:off x="619125" y="3663411"/>
              <a:ext cx="13433447" cy="12700"/>
            </a:xfrm>
            <a:prstGeom prst="rect">
              <a:avLst/>
            </a:prstGeom>
            <a:solidFill>
              <a:srgbClr val="FFFFFF"/>
            </a:solidFill>
          </p:spPr>
        </p:sp>
        <p:sp>
          <p:nvSpPr>
            <p:cNvPr id="9" name="TextBox 9"/>
            <p:cNvSpPr txBox="1"/>
            <p:nvPr/>
          </p:nvSpPr>
          <p:spPr>
            <a:xfrm>
              <a:off x="0" y="-9525"/>
              <a:ext cx="14671697" cy="2854325"/>
            </a:xfrm>
            <a:prstGeom prst="rect">
              <a:avLst/>
            </a:prstGeom>
          </p:spPr>
          <p:txBody>
            <a:bodyPr lIns="0" tIns="0" rIns="0" bIns="0" rtlCol="0" anchor="t">
              <a:spAutoFit/>
            </a:bodyPr>
            <a:lstStyle/>
            <a:p>
              <a:pPr marL="0" lvl="0" indent="0" algn="ctr">
                <a:lnSpc>
                  <a:spcPts val="16800"/>
                </a:lnSpc>
                <a:spcBef>
                  <a:spcPct val="0"/>
                </a:spcBef>
              </a:pPr>
              <a:r>
                <a:rPr lang="en-US" sz="14000" dirty="0">
                  <a:solidFill>
                    <a:srgbClr val="FFFFFF"/>
                  </a:solidFill>
                  <a:latin typeface="Libre Baskerville"/>
                </a:rPr>
                <a:t>Thank you</a:t>
              </a:r>
            </a:p>
          </p:txBody>
        </p:sp>
        <p:sp>
          <p:nvSpPr>
            <p:cNvPr id="10" name="TextBox 10"/>
            <p:cNvSpPr txBox="1"/>
            <p:nvPr/>
          </p:nvSpPr>
          <p:spPr>
            <a:xfrm>
              <a:off x="0" y="4418522"/>
              <a:ext cx="14671697" cy="656505"/>
            </a:xfrm>
            <a:prstGeom prst="rect">
              <a:avLst/>
            </a:prstGeom>
          </p:spPr>
          <p:txBody>
            <a:bodyPr lIns="0" tIns="0" rIns="0" bIns="0" rtlCol="0" anchor="t">
              <a:spAutoFit/>
            </a:bodyPr>
            <a:lstStyle/>
            <a:p>
              <a:pPr marL="0" lvl="0" indent="0" algn="ctr">
                <a:lnSpc>
                  <a:spcPts val="4200"/>
                </a:lnSpc>
                <a:spcBef>
                  <a:spcPct val="0"/>
                </a:spcBef>
              </a:pPr>
              <a:r>
                <a:rPr lang="en-US" sz="3000" u="none" dirty="0">
                  <a:solidFill>
                    <a:schemeClr val="bg1">
                      <a:lumMod val="85000"/>
                    </a:schemeClr>
                  </a:solidFill>
                  <a:latin typeface="Public Sans"/>
                </a:rPr>
                <a:t>May the goose be with </a:t>
              </a:r>
              <a:r>
                <a:rPr lang="en-US" sz="3000" dirty="0">
                  <a:solidFill>
                    <a:schemeClr val="bg1">
                      <a:lumMod val="85000"/>
                    </a:schemeClr>
                  </a:solidFill>
                  <a:latin typeface="Public Sans"/>
                </a:rPr>
                <a:t>you</a:t>
              </a:r>
              <a:endParaRPr lang="en-US" sz="3000" u="none" dirty="0">
                <a:solidFill>
                  <a:schemeClr val="bg1">
                    <a:lumMod val="85000"/>
                  </a:schemeClr>
                </a:solidFill>
                <a:latin typeface="Public Sans"/>
              </a:endParaRPr>
            </a:p>
          </p:txBody>
        </p:sp>
      </p:grpSp>
      <p:pic>
        <p:nvPicPr>
          <p:cNvPr id="11" name="Picture 10">
            <a:extLst>
              <a:ext uri="{FF2B5EF4-FFF2-40B4-BE49-F238E27FC236}">
                <a16:creationId xmlns:a16="http://schemas.microsoft.com/office/drawing/2014/main" id="{60C432A7-F8FB-4099-8DE3-7A255A372A56}"/>
              </a:ext>
            </a:extLst>
          </p:cNvPr>
          <p:cNvPicPr>
            <a:picLocks noChangeAspect="1"/>
          </p:cNvPicPr>
          <p:nvPr/>
        </p:nvPicPr>
        <p:blipFill>
          <a:blip r:embed="rId3"/>
          <a:stretch>
            <a:fillRect/>
          </a:stretch>
        </p:blipFill>
        <p:spPr>
          <a:xfrm>
            <a:off x="8686800" y="8648700"/>
            <a:ext cx="1610805" cy="13906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4E631-BD5D-4A82-9964-2A839A84D66E}"/>
              </a:ext>
            </a:extLst>
          </p:cNvPr>
          <p:cNvPicPr>
            <a:picLocks noChangeAspect="1"/>
          </p:cNvPicPr>
          <p:nvPr/>
        </p:nvPicPr>
        <p:blipFill>
          <a:blip r:embed="rId2"/>
          <a:stretch>
            <a:fillRect/>
          </a:stretch>
        </p:blipFill>
        <p:spPr>
          <a:xfrm>
            <a:off x="3695424" y="800100"/>
            <a:ext cx="13693956" cy="7601116"/>
          </a:xfrm>
          <a:prstGeom prst="rect">
            <a:avLst/>
          </a:prstGeom>
        </p:spPr>
      </p:pic>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solidFill>
                    <a:schemeClr val="bg1"/>
                  </a:solidFill>
                  <a:latin typeface="Public Sans"/>
                </a:rPr>
                <a:t>2. Buy</a:t>
              </a:r>
              <a:endParaRPr lang="en-US" sz="3500" u="none" dirty="0">
                <a:solidFill>
                  <a:schemeClr val="bg1"/>
                </a:solidFill>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solidFill>
                  <a:schemeClr val="bg1"/>
                </a:solidFill>
                <a:latin typeface="Public Sans"/>
              </a:rPr>
              <a:t>2.1 Overview Tab</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2254976"/>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021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bg1"/>
          </a:solidFill>
        </p:spPr>
      </p:sp>
      <p:pic>
        <p:nvPicPr>
          <p:cNvPr id="19" name="Picture 18">
            <a:extLst>
              <a:ext uri="{FF2B5EF4-FFF2-40B4-BE49-F238E27FC236}">
                <a16:creationId xmlns:a16="http://schemas.microsoft.com/office/drawing/2014/main" id="{87A602B1-C32F-4FE3-BED1-80C40FB07A81}"/>
              </a:ext>
            </a:extLst>
          </p:cNvPr>
          <p:cNvPicPr>
            <a:picLocks noChangeAspect="1"/>
          </p:cNvPicPr>
          <p:nvPr/>
        </p:nvPicPr>
        <p:blipFill>
          <a:blip r:embed="rId3"/>
          <a:stretch>
            <a:fillRect/>
          </a:stretch>
        </p:blipFill>
        <p:spPr>
          <a:xfrm>
            <a:off x="152400" y="9388798"/>
            <a:ext cx="4039164" cy="800212"/>
          </a:xfrm>
          <a:prstGeom prst="rect">
            <a:avLst/>
          </a:prstGeom>
        </p:spPr>
      </p:pic>
      <p:sp>
        <p:nvSpPr>
          <p:cNvPr id="29" name="Rectangle 28">
            <a:extLst>
              <a:ext uri="{FF2B5EF4-FFF2-40B4-BE49-F238E27FC236}">
                <a16:creationId xmlns:a16="http://schemas.microsoft.com/office/drawing/2014/main" id="{BD29342C-501F-45D2-9761-290EE5A49E35}"/>
              </a:ext>
            </a:extLst>
          </p:cNvPr>
          <p:cNvSpPr/>
          <p:nvPr/>
        </p:nvSpPr>
        <p:spPr>
          <a:xfrm>
            <a:off x="3699226" y="1889398"/>
            <a:ext cx="1807587" cy="43470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8F5800A8-AE28-43CD-B106-E8DF0444FC54}"/>
              </a:ext>
            </a:extLst>
          </p:cNvPr>
          <p:cNvSpPr txBox="1"/>
          <p:nvPr/>
        </p:nvSpPr>
        <p:spPr>
          <a:xfrm>
            <a:off x="1458544" y="8610711"/>
            <a:ext cx="16296056" cy="615553"/>
          </a:xfrm>
          <a:prstGeom prst="rect">
            <a:avLst/>
          </a:prstGeom>
        </p:spPr>
        <p:txBody>
          <a:bodyPr wrap="square" lIns="0" tIns="0" rIns="0" bIns="0" rtlCol="0" anchor="t">
            <a:spAutoFit/>
          </a:bodyPr>
          <a:lstStyle/>
          <a:p>
            <a:pPr marL="0" lvl="0" indent="0">
              <a:spcBef>
                <a:spcPct val="0"/>
              </a:spcBef>
            </a:pPr>
            <a:r>
              <a:rPr lang="en-US" sz="2000" u="none" dirty="0">
                <a:solidFill>
                  <a:schemeClr val="bg1"/>
                </a:solidFill>
                <a:latin typeface="Public Sans"/>
              </a:rPr>
              <a:t>This tab allows you to visualize a summary of the sale prices and their distribution (i.e. mean, median etc), customized to your needs and preferences.  </a:t>
            </a:r>
          </a:p>
        </p:txBody>
      </p:sp>
    </p:spTree>
    <p:extLst>
      <p:ext uri="{BB962C8B-B14F-4D97-AF65-F5344CB8AC3E}">
        <p14:creationId xmlns:p14="http://schemas.microsoft.com/office/powerpoint/2010/main" val="4248149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1F0B09C-4BCB-4E9E-B8A0-9736769557E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2. Buy</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2.1 Overview Tab – User’s interface</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03</a:t>
            </a:r>
          </a:p>
        </p:txBody>
      </p:sp>
      <p:sp>
        <p:nvSpPr>
          <p:cNvPr id="17" name="TextBox 16">
            <a:extLst>
              <a:ext uri="{FF2B5EF4-FFF2-40B4-BE49-F238E27FC236}">
                <a16:creationId xmlns:a16="http://schemas.microsoft.com/office/drawing/2014/main" id="{8F5800A8-AE28-43CD-B106-E8DF0444FC54}"/>
              </a:ext>
            </a:extLst>
          </p:cNvPr>
          <p:cNvSpPr txBox="1"/>
          <p:nvPr/>
        </p:nvSpPr>
        <p:spPr>
          <a:xfrm>
            <a:off x="1489387" y="5698395"/>
            <a:ext cx="16296056" cy="4906408"/>
          </a:xfrm>
          <a:prstGeom prst="rect">
            <a:avLst/>
          </a:prstGeom>
        </p:spPr>
        <p:txBody>
          <a:bodyPr wrap="square" lIns="0" tIns="0" rIns="0" bIns="0" rtlCol="0" anchor="t">
            <a:spAutoFit/>
          </a:bodyPr>
          <a:lstStyle/>
          <a:p>
            <a:pPr marL="457200" lvl="0" indent="-457200">
              <a:lnSpc>
                <a:spcPts val="5600"/>
              </a:lnSpc>
              <a:spcBef>
                <a:spcPct val="0"/>
              </a:spcBef>
              <a:buAutoNum type="arabicParenR"/>
            </a:pPr>
            <a:r>
              <a:rPr lang="en-US" sz="2000" u="none" dirty="0">
                <a:latin typeface="Public Sans"/>
              </a:rPr>
              <a:t>Apply Postal District filter(s) to the sales transaction data. </a:t>
            </a:r>
            <a:r>
              <a:rPr lang="en-US" sz="2000" dirty="0">
                <a:latin typeface="Public Sans"/>
              </a:rPr>
              <a:t>Indicate also the range of Unit Price ($/SQM) of your interest.</a:t>
            </a:r>
          </a:p>
          <a:p>
            <a:pPr marL="457200" lvl="0" indent="-457200">
              <a:lnSpc>
                <a:spcPts val="5600"/>
              </a:lnSpc>
              <a:spcBef>
                <a:spcPct val="0"/>
              </a:spcBef>
              <a:buAutoNum type="arabicParenR"/>
            </a:pPr>
            <a:r>
              <a:rPr lang="en-US" sz="2000" u="none" dirty="0">
                <a:latin typeface="Public Sans"/>
              </a:rPr>
              <a:t>Select the range of Floor Area (SQM), and the Age range of your dream property (only for completed properties).</a:t>
            </a:r>
          </a:p>
          <a:p>
            <a:pPr marL="457200" lvl="0" indent="-457200">
              <a:lnSpc>
                <a:spcPts val="5600"/>
              </a:lnSpc>
              <a:spcBef>
                <a:spcPct val="0"/>
              </a:spcBef>
              <a:buAutoNum type="arabicParenR"/>
            </a:pPr>
            <a:r>
              <a:rPr lang="en-US" sz="2000" dirty="0">
                <a:latin typeface="Public Sans"/>
              </a:rPr>
              <a:t>Use the checkboxes to select and filter Property Tenure and Type of Sales.</a:t>
            </a:r>
          </a:p>
          <a:p>
            <a:pPr marL="457200" lvl="0" indent="-457200">
              <a:lnSpc>
                <a:spcPts val="5600"/>
              </a:lnSpc>
              <a:spcBef>
                <a:spcPct val="0"/>
              </a:spcBef>
              <a:buAutoNum type="arabicParenR"/>
            </a:pPr>
            <a:r>
              <a:rPr lang="en-US" sz="2000" dirty="0">
                <a:latin typeface="Public Sans"/>
              </a:rPr>
              <a:t>Indicate date range for past sales transactions. </a:t>
            </a:r>
          </a:p>
          <a:p>
            <a:pPr marL="457200" lvl="0" indent="-457200">
              <a:lnSpc>
                <a:spcPts val="5600"/>
              </a:lnSpc>
              <a:spcBef>
                <a:spcPct val="0"/>
              </a:spcBef>
              <a:buAutoNum type="arabicParenR"/>
            </a:pPr>
            <a:r>
              <a:rPr lang="en-US" sz="2000" dirty="0">
                <a:latin typeface="Public Sans"/>
              </a:rPr>
              <a:t>Finally, let us know what type of property you are interested in buying.</a:t>
            </a:r>
          </a:p>
          <a:p>
            <a:pPr marL="457200" lvl="0" indent="-457200">
              <a:lnSpc>
                <a:spcPts val="5600"/>
              </a:lnSpc>
              <a:spcBef>
                <a:spcPct val="0"/>
              </a:spcBef>
              <a:buAutoNum type="arabicParenR"/>
            </a:pPr>
            <a:endParaRPr lang="en-US" sz="2000" u="none" dirty="0">
              <a:latin typeface="Public Sans"/>
            </a:endParaRPr>
          </a:p>
          <a:p>
            <a:pPr marL="457200" lvl="0" indent="-457200">
              <a:lnSpc>
                <a:spcPts val="5600"/>
              </a:lnSpc>
              <a:spcBef>
                <a:spcPct val="0"/>
              </a:spcBef>
              <a:buAutoNum type="arabicParenR"/>
            </a:pPr>
            <a:endParaRPr lang="en-US" sz="2000" u="none" dirty="0">
              <a:latin typeface="Public Sans"/>
            </a:endParaRPr>
          </a:p>
        </p:txBody>
      </p:sp>
      <p:pic>
        <p:nvPicPr>
          <p:cNvPr id="13" name="Picture 12">
            <a:extLst>
              <a:ext uri="{FF2B5EF4-FFF2-40B4-BE49-F238E27FC236}">
                <a16:creationId xmlns:a16="http://schemas.microsoft.com/office/drawing/2014/main" id="{9ACC9DCB-53E7-4C2D-966D-C03483F8957F}"/>
              </a:ext>
            </a:extLst>
          </p:cNvPr>
          <p:cNvPicPr>
            <a:picLocks noChangeAspect="1"/>
          </p:cNvPicPr>
          <p:nvPr/>
        </p:nvPicPr>
        <p:blipFill>
          <a:blip r:embed="rId2"/>
          <a:stretch>
            <a:fillRect/>
          </a:stretch>
        </p:blipFill>
        <p:spPr>
          <a:xfrm>
            <a:off x="1369931" y="2991840"/>
            <a:ext cx="16451798" cy="2514600"/>
          </a:xfrm>
          <a:prstGeom prst="rect">
            <a:avLst/>
          </a:prstGeom>
        </p:spPr>
      </p:pic>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3"/>
          <a:stretch>
            <a:fillRect/>
          </a:stretch>
        </p:blipFill>
        <p:spPr>
          <a:xfrm>
            <a:off x="10886" y="9321846"/>
            <a:ext cx="4077269" cy="809738"/>
          </a:xfrm>
          <a:prstGeom prst="rect">
            <a:avLst/>
          </a:prstGeom>
        </p:spPr>
      </p:pic>
      <p:grpSp>
        <p:nvGrpSpPr>
          <p:cNvPr id="31" name="Group 3">
            <a:extLst>
              <a:ext uri="{FF2B5EF4-FFF2-40B4-BE49-F238E27FC236}">
                <a16:creationId xmlns:a16="http://schemas.microsoft.com/office/drawing/2014/main" id="{2B6ABF89-3C15-4F65-8552-F50075A73D9B}"/>
              </a:ext>
            </a:extLst>
          </p:cNvPr>
          <p:cNvGrpSpPr/>
          <p:nvPr/>
        </p:nvGrpSpPr>
        <p:grpSpPr>
          <a:xfrm>
            <a:off x="4759730" y="2293561"/>
            <a:ext cx="647254" cy="647254"/>
            <a:chOff x="0" y="0"/>
            <a:chExt cx="6350000" cy="6350000"/>
          </a:xfrm>
          <a:solidFill>
            <a:srgbClr val="C00000"/>
          </a:solidFill>
        </p:grpSpPr>
        <p:sp>
          <p:nvSpPr>
            <p:cNvPr id="32" name="Freeform 4">
              <a:extLst>
                <a:ext uri="{FF2B5EF4-FFF2-40B4-BE49-F238E27FC236}">
                  <a16:creationId xmlns:a16="http://schemas.microsoft.com/office/drawing/2014/main" id="{D9171011-81FD-454B-ADAF-6ABDF3C7549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3" name="TextBox 5">
            <a:extLst>
              <a:ext uri="{FF2B5EF4-FFF2-40B4-BE49-F238E27FC236}">
                <a16:creationId xmlns:a16="http://schemas.microsoft.com/office/drawing/2014/main" id="{0714AF9F-0A6D-4A19-A1F8-738C65D4D177}"/>
              </a:ext>
            </a:extLst>
          </p:cNvPr>
          <p:cNvSpPr txBox="1"/>
          <p:nvPr/>
        </p:nvSpPr>
        <p:spPr>
          <a:xfrm>
            <a:off x="4876800" y="2476340"/>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1</a:t>
            </a:r>
          </a:p>
        </p:txBody>
      </p:sp>
      <p:grpSp>
        <p:nvGrpSpPr>
          <p:cNvPr id="34" name="Group 3">
            <a:extLst>
              <a:ext uri="{FF2B5EF4-FFF2-40B4-BE49-F238E27FC236}">
                <a16:creationId xmlns:a16="http://schemas.microsoft.com/office/drawing/2014/main" id="{552CB4A5-D53F-4001-8CEA-E8944D54AB67}"/>
              </a:ext>
            </a:extLst>
          </p:cNvPr>
          <p:cNvGrpSpPr/>
          <p:nvPr/>
        </p:nvGrpSpPr>
        <p:grpSpPr>
          <a:xfrm>
            <a:off x="8731083" y="2319074"/>
            <a:ext cx="647254" cy="647254"/>
            <a:chOff x="0" y="0"/>
            <a:chExt cx="6350000" cy="6350000"/>
          </a:xfrm>
          <a:solidFill>
            <a:srgbClr val="C00000"/>
          </a:solidFill>
        </p:grpSpPr>
        <p:sp>
          <p:nvSpPr>
            <p:cNvPr id="35" name="Freeform 4">
              <a:extLst>
                <a:ext uri="{FF2B5EF4-FFF2-40B4-BE49-F238E27FC236}">
                  <a16:creationId xmlns:a16="http://schemas.microsoft.com/office/drawing/2014/main" id="{E0BB73C0-7BFD-42C3-8BB0-09DC607AB30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6" name="TextBox 5">
            <a:extLst>
              <a:ext uri="{FF2B5EF4-FFF2-40B4-BE49-F238E27FC236}">
                <a16:creationId xmlns:a16="http://schemas.microsoft.com/office/drawing/2014/main" id="{D74DE62E-0C9E-40A9-860F-53F2A421518B}"/>
              </a:ext>
            </a:extLst>
          </p:cNvPr>
          <p:cNvSpPr txBox="1"/>
          <p:nvPr/>
        </p:nvSpPr>
        <p:spPr>
          <a:xfrm>
            <a:off x="8848153" y="2501853"/>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2</a:t>
            </a:r>
          </a:p>
        </p:txBody>
      </p:sp>
      <p:grpSp>
        <p:nvGrpSpPr>
          <p:cNvPr id="37" name="Group 3">
            <a:extLst>
              <a:ext uri="{FF2B5EF4-FFF2-40B4-BE49-F238E27FC236}">
                <a16:creationId xmlns:a16="http://schemas.microsoft.com/office/drawing/2014/main" id="{48599E3F-2A20-4561-9B65-0B8073720773}"/>
              </a:ext>
            </a:extLst>
          </p:cNvPr>
          <p:cNvGrpSpPr/>
          <p:nvPr/>
        </p:nvGrpSpPr>
        <p:grpSpPr>
          <a:xfrm>
            <a:off x="11658600" y="2318885"/>
            <a:ext cx="647254" cy="647254"/>
            <a:chOff x="0" y="0"/>
            <a:chExt cx="6350000" cy="6350000"/>
          </a:xfrm>
          <a:solidFill>
            <a:srgbClr val="C00000"/>
          </a:solidFill>
        </p:grpSpPr>
        <p:sp>
          <p:nvSpPr>
            <p:cNvPr id="38" name="Freeform 4">
              <a:extLst>
                <a:ext uri="{FF2B5EF4-FFF2-40B4-BE49-F238E27FC236}">
                  <a16:creationId xmlns:a16="http://schemas.microsoft.com/office/drawing/2014/main" id="{43F647E0-0F62-4B77-9A67-CA0AACC6655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9" name="TextBox 5">
            <a:extLst>
              <a:ext uri="{FF2B5EF4-FFF2-40B4-BE49-F238E27FC236}">
                <a16:creationId xmlns:a16="http://schemas.microsoft.com/office/drawing/2014/main" id="{8DCFE961-FAD2-4B0A-B934-003DE5D4C294}"/>
              </a:ext>
            </a:extLst>
          </p:cNvPr>
          <p:cNvSpPr txBox="1"/>
          <p:nvPr/>
        </p:nvSpPr>
        <p:spPr>
          <a:xfrm>
            <a:off x="11775670" y="2501664"/>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3</a:t>
            </a:r>
          </a:p>
        </p:txBody>
      </p:sp>
      <p:grpSp>
        <p:nvGrpSpPr>
          <p:cNvPr id="40" name="Group 3">
            <a:extLst>
              <a:ext uri="{FF2B5EF4-FFF2-40B4-BE49-F238E27FC236}">
                <a16:creationId xmlns:a16="http://schemas.microsoft.com/office/drawing/2014/main" id="{C48C61F6-5FEC-49D3-8F31-E5D0B65C04FD}"/>
              </a:ext>
            </a:extLst>
          </p:cNvPr>
          <p:cNvGrpSpPr/>
          <p:nvPr/>
        </p:nvGrpSpPr>
        <p:grpSpPr>
          <a:xfrm>
            <a:off x="14401800" y="2349793"/>
            <a:ext cx="647254" cy="647254"/>
            <a:chOff x="0" y="0"/>
            <a:chExt cx="6350000" cy="6350000"/>
          </a:xfrm>
          <a:solidFill>
            <a:srgbClr val="C00000"/>
          </a:solidFill>
        </p:grpSpPr>
        <p:sp>
          <p:nvSpPr>
            <p:cNvPr id="41" name="Freeform 4">
              <a:extLst>
                <a:ext uri="{FF2B5EF4-FFF2-40B4-BE49-F238E27FC236}">
                  <a16:creationId xmlns:a16="http://schemas.microsoft.com/office/drawing/2014/main" id="{12907D86-6812-4105-BD2C-5DC72763D81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2" name="TextBox 5">
            <a:extLst>
              <a:ext uri="{FF2B5EF4-FFF2-40B4-BE49-F238E27FC236}">
                <a16:creationId xmlns:a16="http://schemas.microsoft.com/office/drawing/2014/main" id="{2C7FF4BD-EBD6-4127-9F90-45B432E54B90}"/>
              </a:ext>
            </a:extLst>
          </p:cNvPr>
          <p:cNvSpPr txBox="1"/>
          <p:nvPr/>
        </p:nvSpPr>
        <p:spPr>
          <a:xfrm>
            <a:off x="14518870" y="2532572"/>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4</a:t>
            </a:r>
          </a:p>
        </p:txBody>
      </p:sp>
      <p:grpSp>
        <p:nvGrpSpPr>
          <p:cNvPr id="43" name="Group 3">
            <a:extLst>
              <a:ext uri="{FF2B5EF4-FFF2-40B4-BE49-F238E27FC236}">
                <a16:creationId xmlns:a16="http://schemas.microsoft.com/office/drawing/2014/main" id="{537B154E-55E8-4C6A-A867-F8E7715B4CED}"/>
              </a:ext>
            </a:extLst>
          </p:cNvPr>
          <p:cNvGrpSpPr/>
          <p:nvPr/>
        </p:nvGrpSpPr>
        <p:grpSpPr>
          <a:xfrm>
            <a:off x="17118087" y="2352397"/>
            <a:ext cx="647254" cy="647254"/>
            <a:chOff x="0" y="0"/>
            <a:chExt cx="6350000" cy="6350000"/>
          </a:xfrm>
          <a:solidFill>
            <a:srgbClr val="C00000"/>
          </a:solidFill>
        </p:grpSpPr>
        <p:sp>
          <p:nvSpPr>
            <p:cNvPr id="44" name="Freeform 4">
              <a:extLst>
                <a:ext uri="{FF2B5EF4-FFF2-40B4-BE49-F238E27FC236}">
                  <a16:creationId xmlns:a16="http://schemas.microsoft.com/office/drawing/2014/main" id="{6B81DC46-CFB6-4543-A0AB-BD4A0E25EDB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5" name="TextBox 5">
            <a:extLst>
              <a:ext uri="{FF2B5EF4-FFF2-40B4-BE49-F238E27FC236}">
                <a16:creationId xmlns:a16="http://schemas.microsoft.com/office/drawing/2014/main" id="{C7E087E1-1B41-4A70-A6B4-8B6D862A14D2}"/>
              </a:ext>
            </a:extLst>
          </p:cNvPr>
          <p:cNvSpPr txBox="1"/>
          <p:nvPr/>
        </p:nvSpPr>
        <p:spPr>
          <a:xfrm>
            <a:off x="17235157" y="2535176"/>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5</a:t>
            </a:r>
          </a:p>
        </p:txBody>
      </p:sp>
    </p:spTree>
    <p:extLst>
      <p:ext uri="{BB962C8B-B14F-4D97-AF65-F5344CB8AC3E}">
        <p14:creationId xmlns:p14="http://schemas.microsoft.com/office/powerpoint/2010/main" val="21716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250880C-DBE6-4FDD-B3A5-E89578DA120F}"/>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2. Buy</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2.1 Overview Tab – Reactive Visualization (1/3)</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04</a:t>
            </a:r>
          </a:p>
        </p:txBody>
      </p:sp>
      <p:sp>
        <p:nvSpPr>
          <p:cNvPr id="17" name="TextBox 16">
            <a:extLst>
              <a:ext uri="{FF2B5EF4-FFF2-40B4-BE49-F238E27FC236}">
                <a16:creationId xmlns:a16="http://schemas.microsoft.com/office/drawing/2014/main" id="{8F5800A8-AE28-43CD-B106-E8DF0444FC54}"/>
              </a:ext>
            </a:extLst>
          </p:cNvPr>
          <p:cNvSpPr txBox="1"/>
          <p:nvPr/>
        </p:nvSpPr>
        <p:spPr>
          <a:xfrm>
            <a:off x="1496644" y="3596098"/>
            <a:ext cx="16296056" cy="4906408"/>
          </a:xfrm>
          <a:prstGeom prst="rect">
            <a:avLst/>
          </a:prstGeom>
        </p:spPr>
        <p:txBody>
          <a:bodyPr wrap="square" lIns="0" tIns="0" rIns="0" bIns="0" rtlCol="0" anchor="t">
            <a:spAutoFit/>
          </a:bodyPr>
          <a:lstStyle/>
          <a:p>
            <a:pPr marL="457200" lvl="0" indent="-457200">
              <a:lnSpc>
                <a:spcPts val="5600"/>
              </a:lnSpc>
              <a:spcBef>
                <a:spcPct val="0"/>
              </a:spcBef>
              <a:buAutoNum type="arabicParenR"/>
            </a:pPr>
            <a:endParaRPr lang="en-US" sz="2000" dirty="0">
              <a:latin typeface="Public Sans"/>
            </a:endParaRPr>
          </a:p>
          <a:p>
            <a:pPr lvl="0">
              <a:lnSpc>
                <a:spcPts val="5600"/>
              </a:lnSpc>
              <a:spcBef>
                <a:spcPct val="0"/>
              </a:spcBef>
            </a:pPr>
            <a:r>
              <a:rPr lang="en-US" sz="2000" dirty="0">
                <a:latin typeface="Public Sans"/>
              </a:rPr>
              <a:t>Based on your selection criteria, the following values will be populated instantaneously in the three value boxes:</a:t>
            </a:r>
          </a:p>
          <a:p>
            <a:pPr marL="457200" lvl="0" indent="-457200">
              <a:lnSpc>
                <a:spcPts val="5600"/>
              </a:lnSpc>
              <a:spcBef>
                <a:spcPct val="0"/>
              </a:spcBef>
              <a:buAutoNum type="arabicParenR"/>
            </a:pPr>
            <a:r>
              <a:rPr lang="en-US" sz="2000" dirty="0">
                <a:latin typeface="Public Sans"/>
              </a:rPr>
              <a:t>No. of Sales Transactions </a:t>
            </a:r>
          </a:p>
          <a:p>
            <a:pPr marL="457200" lvl="0" indent="-457200">
              <a:lnSpc>
                <a:spcPts val="5600"/>
              </a:lnSpc>
              <a:spcBef>
                <a:spcPct val="0"/>
              </a:spcBef>
              <a:buAutoNum type="arabicParenR"/>
            </a:pPr>
            <a:r>
              <a:rPr lang="en-US" sz="2000" dirty="0">
                <a:latin typeface="Public Sans"/>
              </a:rPr>
              <a:t>Median Transacted Price ($); and</a:t>
            </a:r>
          </a:p>
          <a:p>
            <a:pPr marL="457200" lvl="0" indent="-457200">
              <a:lnSpc>
                <a:spcPts val="5600"/>
              </a:lnSpc>
              <a:spcBef>
                <a:spcPct val="0"/>
              </a:spcBef>
              <a:buAutoNum type="arabicParenR"/>
            </a:pPr>
            <a:r>
              <a:rPr lang="en-US" sz="2000" dirty="0">
                <a:latin typeface="Public Sans"/>
              </a:rPr>
              <a:t>Last Transaction Date captured in the REALIS database that fits your criteria.</a:t>
            </a:r>
          </a:p>
          <a:p>
            <a:pPr lvl="0">
              <a:lnSpc>
                <a:spcPts val="5600"/>
              </a:lnSpc>
              <a:spcBef>
                <a:spcPct val="0"/>
              </a:spcBef>
            </a:pPr>
            <a:endParaRPr lang="en-US" sz="2000" u="none" dirty="0">
              <a:latin typeface="Public Sans"/>
            </a:endParaRPr>
          </a:p>
          <a:p>
            <a:pPr marL="457200" lvl="0" indent="-457200">
              <a:lnSpc>
                <a:spcPts val="5600"/>
              </a:lnSpc>
              <a:spcBef>
                <a:spcPct val="0"/>
              </a:spcBef>
              <a:buAutoNum type="arabicParenR"/>
            </a:pPr>
            <a:endParaRPr lang="en-US" sz="2000" u="none" dirty="0">
              <a:latin typeface="Public Sans"/>
            </a:endParaRPr>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pic>
        <p:nvPicPr>
          <p:cNvPr id="3" name="Picture 2">
            <a:extLst>
              <a:ext uri="{FF2B5EF4-FFF2-40B4-BE49-F238E27FC236}">
                <a16:creationId xmlns:a16="http://schemas.microsoft.com/office/drawing/2014/main" id="{BB56811D-201F-4BC0-98AA-5F0E8CAC3523}"/>
              </a:ext>
            </a:extLst>
          </p:cNvPr>
          <p:cNvPicPr>
            <a:picLocks noChangeAspect="1"/>
          </p:cNvPicPr>
          <p:nvPr/>
        </p:nvPicPr>
        <p:blipFill>
          <a:blip r:embed="rId3"/>
          <a:stretch>
            <a:fillRect/>
          </a:stretch>
        </p:blipFill>
        <p:spPr>
          <a:xfrm>
            <a:off x="1556880" y="2890948"/>
            <a:ext cx="15003969" cy="1095528"/>
          </a:xfrm>
          <a:prstGeom prst="rect">
            <a:avLst/>
          </a:prstGeom>
        </p:spPr>
      </p:pic>
      <p:grpSp>
        <p:nvGrpSpPr>
          <p:cNvPr id="19" name="Group 3">
            <a:extLst>
              <a:ext uri="{FF2B5EF4-FFF2-40B4-BE49-F238E27FC236}">
                <a16:creationId xmlns:a16="http://schemas.microsoft.com/office/drawing/2014/main" id="{9D02C2F9-82C2-4C9A-A7A2-934A737190AC}"/>
              </a:ext>
            </a:extLst>
          </p:cNvPr>
          <p:cNvGrpSpPr/>
          <p:nvPr/>
        </p:nvGrpSpPr>
        <p:grpSpPr>
          <a:xfrm>
            <a:off x="5875732" y="2243444"/>
            <a:ext cx="647254" cy="647254"/>
            <a:chOff x="0" y="0"/>
            <a:chExt cx="6350000" cy="6350000"/>
          </a:xfrm>
          <a:solidFill>
            <a:srgbClr val="C00000"/>
          </a:solidFill>
        </p:grpSpPr>
        <p:sp>
          <p:nvSpPr>
            <p:cNvPr id="21" name="Freeform 4">
              <a:extLst>
                <a:ext uri="{FF2B5EF4-FFF2-40B4-BE49-F238E27FC236}">
                  <a16:creationId xmlns:a16="http://schemas.microsoft.com/office/drawing/2014/main" id="{533E11EB-EBBF-4E39-AE46-EBB4DB2C00A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3" name="TextBox 5">
            <a:extLst>
              <a:ext uri="{FF2B5EF4-FFF2-40B4-BE49-F238E27FC236}">
                <a16:creationId xmlns:a16="http://schemas.microsoft.com/office/drawing/2014/main" id="{6C5ADC14-A577-404E-9721-E0269A32E506}"/>
              </a:ext>
            </a:extLst>
          </p:cNvPr>
          <p:cNvSpPr txBox="1"/>
          <p:nvPr/>
        </p:nvSpPr>
        <p:spPr>
          <a:xfrm>
            <a:off x="5992802" y="2426223"/>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1</a:t>
            </a:r>
          </a:p>
        </p:txBody>
      </p:sp>
      <p:grpSp>
        <p:nvGrpSpPr>
          <p:cNvPr id="25" name="Group 3">
            <a:extLst>
              <a:ext uri="{FF2B5EF4-FFF2-40B4-BE49-F238E27FC236}">
                <a16:creationId xmlns:a16="http://schemas.microsoft.com/office/drawing/2014/main" id="{9B95E6E7-C730-4291-8921-0E3BADDACE11}"/>
              </a:ext>
            </a:extLst>
          </p:cNvPr>
          <p:cNvGrpSpPr/>
          <p:nvPr/>
        </p:nvGrpSpPr>
        <p:grpSpPr>
          <a:xfrm>
            <a:off x="10824566" y="2229220"/>
            <a:ext cx="647254" cy="647254"/>
            <a:chOff x="0" y="0"/>
            <a:chExt cx="6350000" cy="6350000"/>
          </a:xfrm>
          <a:solidFill>
            <a:srgbClr val="C00000"/>
          </a:solidFill>
        </p:grpSpPr>
        <p:sp>
          <p:nvSpPr>
            <p:cNvPr id="27" name="Freeform 4">
              <a:extLst>
                <a:ext uri="{FF2B5EF4-FFF2-40B4-BE49-F238E27FC236}">
                  <a16:creationId xmlns:a16="http://schemas.microsoft.com/office/drawing/2014/main" id="{47753D61-7DA6-41E7-B1E6-419176C210F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9" name="TextBox 5">
            <a:extLst>
              <a:ext uri="{FF2B5EF4-FFF2-40B4-BE49-F238E27FC236}">
                <a16:creationId xmlns:a16="http://schemas.microsoft.com/office/drawing/2014/main" id="{568536D1-48CF-4337-AB46-BD4FBA331301}"/>
              </a:ext>
            </a:extLst>
          </p:cNvPr>
          <p:cNvSpPr txBox="1"/>
          <p:nvPr/>
        </p:nvSpPr>
        <p:spPr>
          <a:xfrm>
            <a:off x="10941636" y="2411999"/>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2</a:t>
            </a:r>
          </a:p>
        </p:txBody>
      </p:sp>
      <p:grpSp>
        <p:nvGrpSpPr>
          <p:cNvPr id="30" name="Group 3">
            <a:extLst>
              <a:ext uri="{FF2B5EF4-FFF2-40B4-BE49-F238E27FC236}">
                <a16:creationId xmlns:a16="http://schemas.microsoft.com/office/drawing/2014/main" id="{548C3E75-7938-4DE8-BD38-2115B079B350}"/>
              </a:ext>
            </a:extLst>
          </p:cNvPr>
          <p:cNvGrpSpPr/>
          <p:nvPr/>
        </p:nvGrpSpPr>
        <p:grpSpPr>
          <a:xfrm>
            <a:off x="15773400" y="2214746"/>
            <a:ext cx="647254" cy="647254"/>
            <a:chOff x="0" y="0"/>
            <a:chExt cx="6350000" cy="6350000"/>
          </a:xfrm>
          <a:solidFill>
            <a:srgbClr val="C00000"/>
          </a:solidFill>
        </p:grpSpPr>
        <p:sp>
          <p:nvSpPr>
            <p:cNvPr id="31" name="Freeform 4">
              <a:extLst>
                <a:ext uri="{FF2B5EF4-FFF2-40B4-BE49-F238E27FC236}">
                  <a16:creationId xmlns:a16="http://schemas.microsoft.com/office/drawing/2014/main" id="{19AE40F3-72EE-4D14-8329-18FA1FEC83C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32" name="TextBox 5">
            <a:extLst>
              <a:ext uri="{FF2B5EF4-FFF2-40B4-BE49-F238E27FC236}">
                <a16:creationId xmlns:a16="http://schemas.microsoft.com/office/drawing/2014/main" id="{EC6A4AD7-7F9D-4BC9-8C39-D4340A1D6FFF}"/>
              </a:ext>
            </a:extLst>
          </p:cNvPr>
          <p:cNvSpPr txBox="1"/>
          <p:nvPr/>
        </p:nvSpPr>
        <p:spPr>
          <a:xfrm>
            <a:off x="15890470" y="2397525"/>
            <a:ext cx="413115" cy="281695"/>
          </a:xfrm>
          <a:prstGeom prst="rect">
            <a:avLst/>
          </a:prstGeom>
        </p:spPr>
        <p:txBody>
          <a:bodyPr lIns="0" tIns="0" rIns="0" bIns="0" rtlCol="0" anchor="t">
            <a:spAutoFit/>
          </a:bodyPr>
          <a:lstStyle/>
          <a:p>
            <a:pPr marL="0" lvl="0" indent="0" algn="ctr">
              <a:lnSpc>
                <a:spcPts val="2274"/>
              </a:lnSpc>
            </a:pPr>
            <a:r>
              <a:rPr lang="en-US" sz="1895" spc="28" dirty="0">
                <a:solidFill>
                  <a:srgbClr val="FFFFFF"/>
                </a:solidFill>
                <a:latin typeface="Public Sans Bold"/>
              </a:rPr>
              <a:t>3</a:t>
            </a:r>
          </a:p>
        </p:txBody>
      </p:sp>
    </p:spTree>
    <p:extLst>
      <p:ext uri="{BB962C8B-B14F-4D97-AF65-F5344CB8AC3E}">
        <p14:creationId xmlns:p14="http://schemas.microsoft.com/office/powerpoint/2010/main" val="3093796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4670E3C-CEBF-4D70-8E75-BA609E36C477}"/>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2. Buy</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2.1 Overview Tab – Reactive Visualization (2/3)</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05</a:t>
            </a:r>
          </a:p>
        </p:txBody>
      </p:sp>
      <p:sp>
        <p:nvSpPr>
          <p:cNvPr id="17" name="TextBox 16">
            <a:extLst>
              <a:ext uri="{FF2B5EF4-FFF2-40B4-BE49-F238E27FC236}">
                <a16:creationId xmlns:a16="http://schemas.microsoft.com/office/drawing/2014/main" id="{8F5800A8-AE28-43CD-B106-E8DF0444FC54}"/>
              </a:ext>
            </a:extLst>
          </p:cNvPr>
          <p:cNvSpPr txBox="1"/>
          <p:nvPr/>
        </p:nvSpPr>
        <p:spPr>
          <a:xfrm>
            <a:off x="1455814" y="7159479"/>
            <a:ext cx="7078586" cy="3367525"/>
          </a:xfrm>
          <a:prstGeom prst="rect">
            <a:avLst/>
          </a:prstGeom>
        </p:spPr>
        <p:txBody>
          <a:bodyPr wrap="square" lIns="0" tIns="0" rIns="0" bIns="0" rtlCol="0" anchor="t">
            <a:spAutoFit/>
          </a:bodyPr>
          <a:lstStyle/>
          <a:p>
            <a:pPr marL="342900" lvl="0" indent="-342900">
              <a:spcBef>
                <a:spcPct val="0"/>
              </a:spcBef>
              <a:buFontTx/>
              <a:buChar char="-"/>
            </a:pPr>
            <a:r>
              <a:rPr lang="en-US" sz="2000" dirty="0">
                <a:latin typeface="Public Sans"/>
              </a:rPr>
              <a:t>Based on your selection criteria, dots representing past  sales transactions with the following color-coding will appear on the map:</a:t>
            </a:r>
          </a:p>
          <a:p>
            <a:pPr marL="800100" lvl="1" indent="-342900">
              <a:spcBef>
                <a:spcPct val="0"/>
              </a:spcBef>
              <a:buFontTx/>
              <a:buChar char="-"/>
            </a:pPr>
            <a:r>
              <a:rPr lang="en-US" sz="2000" u="none" dirty="0">
                <a:latin typeface="Public Sans"/>
              </a:rPr>
              <a:t>Red : New Sale</a:t>
            </a:r>
          </a:p>
          <a:p>
            <a:pPr marL="800100" lvl="1" indent="-342900">
              <a:spcBef>
                <a:spcPct val="0"/>
              </a:spcBef>
              <a:buFontTx/>
              <a:buChar char="-"/>
            </a:pPr>
            <a:r>
              <a:rPr lang="en-US" sz="2000" dirty="0">
                <a:latin typeface="Public Sans"/>
              </a:rPr>
              <a:t>Green : Resale</a:t>
            </a:r>
          </a:p>
          <a:p>
            <a:pPr marL="800100" lvl="1" indent="-342900">
              <a:spcBef>
                <a:spcPct val="0"/>
              </a:spcBef>
              <a:buFontTx/>
              <a:buChar char="-"/>
            </a:pPr>
            <a:r>
              <a:rPr lang="en-US" sz="2000" u="none" dirty="0">
                <a:latin typeface="Public Sans"/>
              </a:rPr>
              <a:t>Blue : Sub</a:t>
            </a:r>
            <a:r>
              <a:rPr lang="en-US" sz="2000" dirty="0">
                <a:latin typeface="Public Sans"/>
              </a:rPr>
              <a:t>-</a:t>
            </a:r>
            <a:r>
              <a:rPr lang="en-US" sz="2000" u="none" dirty="0">
                <a:latin typeface="Public Sans"/>
              </a:rPr>
              <a:t>Sale</a:t>
            </a:r>
          </a:p>
          <a:p>
            <a:pPr marL="342900" lvl="0" indent="-342900">
              <a:spcBef>
                <a:spcPct val="0"/>
              </a:spcBef>
              <a:buFontTx/>
              <a:buChar char="-"/>
            </a:pPr>
            <a:endParaRPr lang="en-US" sz="2000" dirty="0">
              <a:latin typeface="Public Sans"/>
            </a:endParaRPr>
          </a:p>
          <a:p>
            <a:pPr marL="342900" lvl="0" indent="-342900">
              <a:spcBef>
                <a:spcPct val="0"/>
              </a:spcBef>
              <a:buFontTx/>
              <a:buChar char="-"/>
            </a:pPr>
            <a:r>
              <a:rPr lang="en-US" sz="2000" dirty="0">
                <a:latin typeface="Public Sans"/>
              </a:rPr>
              <a:t>Mouse over the dots to see the property name. </a:t>
            </a:r>
          </a:p>
          <a:p>
            <a:pPr marL="342900" lvl="0" indent="-342900">
              <a:spcBef>
                <a:spcPct val="0"/>
              </a:spcBef>
              <a:buFontTx/>
              <a:buChar char="-"/>
            </a:pPr>
            <a:endParaRPr lang="en-US" sz="2000" u="none" dirty="0">
              <a:latin typeface="Public Sans"/>
            </a:endParaRPr>
          </a:p>
          <a:p>
            <a:pPr marL="457200" lvl="0" indent="-457200">
              <a:lnSpc>
                <a:spcPts val="5600"/>
              </a:lnSpc>
              <a:spcBef>
                <a:spcPct val="0"/>
              </a:spcBef>
              <a:buAutoNum type="arabicParenR"/>
            </a:pPr>
            <a:endParaRPr lang="en-US" sz="2000" u="none" dirty="0">
              <a:latin typeface="Public Sans"/>
            </a:endParaRPr>
          </a:p>
        </p:txBody>
      </p:sp>
      <p:pic>
        <p:nvPicPr>
          <p:cNvPr id="4" name="Picture 3">
            <a:extLst>
              <a:ext uri="{FF2B5EF4-FFF2-40B4-BE49-F238E27FC236}">
                <a16:creationId xmlns:a16="http://schemas.microsoft.com/office/drawing/2014/main" id="{28E1C48D-34B9-4833-A3CA-0B2F45D2FE07}"/>
              </a:ext>
            </a:extLst>
          </p:cNvPr>
          <p:cNvPicPr>
            <a:picLocks noChangeAspect="1"/>
          </p:cNvPicPr>
          <p:nvPr/>
        </p:nvPicPr>
        <p:blipFill>
          <a:blip r:embed="rId3"/>
          <a:stretch>
            <a:fillRect/>
          </a:stretch>
        </p:blipFill>
        <p:spPr>
          <a:xfrm>
            <a:off x="1455814" y="2228640"/>
            <a:ext cx="6647005" cy="4690462"/>
          </a:xfrm>
          <a:prstGeom prst="rect">
            <a:avLst/>
          </a:prstGeom>
        </p:spPr>
      </p:pic>
      <p:pic>
        <p:nvPicPr>
          <p:cNvPr id="13" name="Picture 12">
            <a:extLst>
              <a:ext uri="{FF2B5EF4-FFF2-40B4-BE49-F238E27FC236}">
                <a16:creationId xmlns:a16="http://schemas.microsoft.com/office/drawing/2014/main" id="{292B8FF9-E6B5-4E68-8B00-DB05B747CA05}"/>
              </a:ext>
            </a:extLst>
          </p:cNvPr>
          <p:cNvPicPr>
            <a:picLocks noChangeAspect="1"/>
          </p:cNvPicPr>
          <p:nvPr/>
        </p:nvPicPr>
        <p:blipFill>
          <a:blip r:embed="rId4"/>
          <a:stretch>
            <a:fillRect/>
          </a:stretch>
        </p:blipFill>
        <p:spPr>
          <a:xfrm>
            <a:off x="9165325" y="2228640"/>
            <a:ext cx="7073168" cy="4530218"/>
          </a:xfrm>
          <a:prstGeom prst="rect">
            <a:avLst/>
          </a:prstGeom>
        </p:spPr>
      </p:pic>
      <p:sp>
        <p:nvSpPr>
          <p:cNvPr id="19" name="TextBox 18">
            <a:extLst>
              <a:ext uri="{FF2B5EF4-FFF2-40B4-BE49-F238E27FC236}">
                <a16:creationId xmlns:a16="http://schemas.microsoft.com/office/drawing/2014/main" id="{2FB474C5-F8F9-47FD-A7C2-23CBC9D4A205}"/>
              </a:ext>
            </a:extLst>
          </p:cNvPr>
          <p:cNvSpPr txBox="1"/>
          <p:nvPr/>
        </p:nvSpPr>
        <p:spPr>
          <a:xfrm>
            <a:off x="9165325" y="7159479"/>
            <a:ext cx="7368270" cy="3162341"/>
          </a:xfrm>
          <a:prstGeom prst="rect">
            <a:avLst/>
          </a:prstGeom>
        </p:spPr>
        <p:txBody>
          <a:bodyPr wrap="square" lIns="0" tIns="0" rIns="0" bIns="0" rtlCol="0" anchor="t">
            <a:spAutoFit/>
          </a:bodyPr>
          <a:lstStyle/>
          <a:p>
            <a:pPr lvl="0">
              <a:lnSpc>
                <a:spcPts val="2500"/>
              </a:lnSpc>
              <a:spcBef>
                <a:spcPct val="0"/>
              </a:spcBef>
            </a:pPr>
            <a:r>
              <a:rPr lang="en-US" sz="2000" dirty="0">
                <a:latin typeface="Public Sans"/>
              </a:rPr>
              <a:t>-   Zoom and pan into the map to have a closer look at  </a:t>
            </a:r>
          </a:p>
          <a:p>
            <a:pPr lvl="0">
              <a:lnSpc>
                <a:spcPts val="2500"/>
              </a:lnSpc>
              <a:spcBef>
                <a:spcPct val="0"/>
              </a:spcBef>
            </a:pPr>
            <a:r>
              <a:rPr lang="en-US" sz="2000" dirty="0">
                <a:latin typeface="Public Sans"/>
              </a:rPr>
              <a:t>     the property’s exact location.</a:t>
            </a:r>
          </a:p>
          <a:p>
            <a:pPr lvl="0">
              <a:lnSpc>
                <a:spcPts val="2500"/>
              </a:lnSpc>
              <a:spcBef>
                <a:spcPct val="0"/>
              </a:spcBef>
            </a:pPr>
            <a:endParaRPr lang="en-US" sz="2000" u="none" dirty="0">
              <a:latin typeface="Public Sans"/>
            </a:endParaRPr>
          </a:p>
          <a:p>
            <a:pPr marL="342900" lvl="0" indent="-342900">
              <a:lnSpc>
                <a:spcPts val="2500"/>
              </a:lnSpc>
              <a:spcBef>
                <a:spcPct val="0"/>
              </a:spcBef>
              <a:buFontTx/>
              <a:buChar char="-"/>
            </a:pPr>
            <a:r>
              <a:rPr lang="en-US" sz="2000" dirty="0">
                <a:latin typeface="Public Sans"/>
              </a:rPr>
              <a:t>Click over the dots to reveal the details of the transactions [i.e. Transaction Date, Transacted Price, </a:t>
            </a:r>
            <a:r>
              <a:rPr lang="en-US" sz="2000" u="none" dirty="0">
                <a:latin typeface="Public Sans"/>
              </a:rPr>
              <a:t>Area (SQM), and </a:t>
            </a:r>
            <a:r>
              <a:rPr lang="en-US" sz="2000" dirty="0">
                <a:latin typeface="Public Sans"/>
              </a:rPr>
              <a:t>Unit Price ($/sqm)]</a:t>
            </a:r>
          </a:p>
          <a:p>
            <a:pPr lvl="0">
              <a:lnSpc>
                <a:spcPts val="2500"/>
              </a:lnSpc>
              <a:spcBef>
                <a:spcPct val="0"/>
              </a:spcBef>
            </a:pPr>
            <a:endParaRPr lang="en-US" sz="2000" u="none" dirty="0">
              <a:latin typeface="Public Sans"/>
            </a:endParaRPr>
          </a:p>
          <a:p>
            <a:pPr lvl="0">
              <a:lnSpc>
                <a:spcPts val="2500"/>
              </a:lnSpc>
              <a:spcBef>
                <a:spcPct val="0"/>
              </a:spcBef>
            </a:pPr>
            <a:endParaRPr lang="en-US" sz="2000" u="none" dirty="0">
              <a:latin typeface="Public Sans"/>
            </a:endParaRPr>
          </a:p>
          <a:p>
            <a:pPr marL="457200" lvl="0" indent="-457200">
              <a:lnSpc>
                <a:spcPts val="5600"/>
              </a:lnSpc>
              <a:spcBef>
                <a:spcPct val="0"/>
              </a:spcBef>
              <a:buAutoNum type="arabicParenR"/>
            </a:pPr>
            <a:endParaRPr lang="en-US" sz="2000" u="none" dirty="0">
              <a:latin typeface="Public Sans"/>
            </a:endParaRPr>
          </a:p>
        </p:txBody>
      </p:sp>
    </p:spTree>
    <p:extLst>
      <p:ext uri="{BB962C8B-B14F-4D97-AF65-F5344CB8AC3E}">
        <p14:creationId xmlns:p14="http://schemas.microsoft.com/office/powerpoint/2010/main" val="431207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A47DCE7-5935-480B-94C5-B382E21487BC}"/>
              </a:ext>
            </a:extLst>
          </p:cNvPr>
          <p:cNvSpPr/>
          <p:nvPr/>
        </p:nvSpPr>
        <p:spPr>
          <a:xfrm>
            <a:off x="0" y="0"/>
            <a:ext cx="18288000" cy="20593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059F5A97-9130-47C7-A367-4BA7CF39B932}"/>
              </a:ext>
            </a:extLst>
          </p:cNvPr>
          <p:cNvPicPr>
            <a:picLocks noChangeAspect="1"/>
          </p:cNvPicPr>
          <p:nvPr/>
        </p:nvPicPr>
        <p:blipFill>
          <a:blip r:embed="rId2"/>
          <a:stretch>
            <a:fillRect/>
          </a:stretch>
        </p:blipFill>
        <p:spPr>
          <a:xfrm>
            <a:off x="10886" y="9321846"/>
            <a:ext cx="4077269" cy="809738"/>
          </a:xfrm>
          <a:prstGeom prst="rect">
            <a:avLst/>
          </a:prstGeom>
        </p:spPr>
      </p:pic>
      <p:grpSp>
        <p:nvGrpSpPr>
          <p:cNvPr id="5" name="Group 5"/>
          <p:cNvGrpSpPr/>
          <p:nvPr/>
        </p:nvGrpSpPr>
        <p:grpSpPr>
          <a:xfrm>
            <a:off x="1143000" y="702260"/>
            <a:ext cx="6122435" cy="3248932"/>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latin typeface="Public Sans"/>
                </a:rPr>
                <a:t>2. Buy</a:t>
              </a:r>
              <a:endParaRPr lang="en-US" sz="3500" u="none" dirty="0">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9"/>
            <a:ext cx="7914056" cy="597536"/>
          </a:xfrm>
          <a:prstGeom prst="rect">
            <a:avLst/>
          </a:prstGeom>
        </p:spPr>
        <p:txBody>
          <a:bodyPr wrap="square" lIns="0" tIns="0" rIns="0" bIns="0" rtlCol="0" anchor="t">
            <a:spAutoFit/>
          </a:bodyPr>
          <a:lstStyle/>
          <a:p>
            <a:pPr marL="0" lvl="0" indent="0">
              <a:lnSpc>
                <a:spcPts val="5600"/>
              </a:lnSpc>
              <a:spcBef>
                <a:spcPct val="0"/>
              </a:spcBef>
            </a:pPr>
            <a:r>
              <a:rPr lang="en-US" sz="2000" u="none" dirty="0">
                <a:latin typeface="Public Sans"/>
              </a:rPr>
              <a:t>2.1 Overview Tab – Reactive Visualization (3/3)</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01</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tx1"/>
          </a:solidFill>
        </p:spPr>
      </p:sp>
      <p:sp>
        <p:nvSpPr>
          <p:cNvPr id="12" name="TextBox 4">
            <a:extLst>
              <a:ext uri="{FF2B5EF4-FFF2-40B4-BE49-F238E27FC236}">
                <a16:creationId xmlns:a16="http://schemas.microsoft.com/office/drawing/2014/main" id="{3B90BE8C-B823-4C56-96E4-70A93CE0F4C5}"/>
              </a:ext>
            </a:extLst>
          </p:cNvPr>
          <p:cNvSpPr txBox="1"/>
          <p:nvPr/>
        </p:nvSpPr>
        <p:spPr>
          <a:xfrm>
            <a:off x="17526000" y="91821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latin typeface="Libre Baskerville"/>
              </a:rPr>
              <a:t>06</a:t>
            </a:r>
          </a:p>
        </p:txBody>
      </p:sp>
      <p:sp>
        <p:nvSpPr>
          <p:cNvPr id="17" name="TextBox 16">
            <a:extLst>
              <a:ext uri="{FF2B5EF4-FFF2-40B4-BE49-F238E27FC236}">
                <a16:creationId xmlns:a16="http://schemas.microsoft.com/office/drawing/2014/main" id="{8F5800A8-AE28-43CD-B106-E8DF0444FC54}"/>
              </a:ext>
            </a:extLst>
          </p:cNvPr>
          <p:cNvSpPr txBox="1"/>
          <p:nvPr/>
        </p:nvSpPr>
        <p:spPr>
          <a:xfrm>
            <a:off x="10066414" y="2377156"/>
            <a:ext cx="7078586" cy="8599727"/>
          </a:xfrm>
          <a:prstGeom prst="rect">
            <a:avLst/>
          </a:prstGeom>
        </p:spPr>
        <p:txBody>
          <a:bodyPr wrap="square" lIns="0" tIns="0" rIns="0" bIns="0" rtlCol="0" anchor="t">
            <a:spAutoFit/>
          </a:bodyPr>
          <a:lstStyle/>
          <a:p>
            <a:pPr marL="342900" lvl="0" indent="-342900">
              <a:spcBef>
                <a:spcPct val="0"/>
              </a:spcBef>
              <a:buFontTx/>
              <a:buChar char="-"/>
            </a:pPr>
            <a:r>
              <a:rPr lang="en-US" sz="2000" dirty="0">
                <a:latin typeface="Public Sans"/>
              </a:rPr>
              <a:t>A </a:t>
            </a:r>
            <a:r>
              <a:rPr lang="en-US" sz="2000" b="1" dirty="0">
                <a:latin typeface="Public Sans"/>
              </a:rPr>
              <a:t>Violin plot </a:t>
            </a:r>
            <a:r>
              <a:rPr lang="en-US" sz="2000" dirty="0">
                <a:latin typeface="Public Sans"/>
              </a:rPr>
              <a:t>depicts </a:t>
            </a:r>
            <a:r>
              <a:rPr lang="en-US" sz="2000" b="1" dirty="0">
                <a:latin typeface="Public Sans"/>
              </a:rPr>
              <a:t>distributions of numeric data for one or more groups using density curves</a:t>
            </a:r>
            <a:r>
              <a:rPr lang="en-US" sz="2000" dirty="0">
                <a:latin typeface="Public Sans"/>
              </a:rPr>
              <a:t>. In this case, the width of each curve corresponds to the approximate frequency of data points in each type of sales (i.e. New Sale, Resale, Sub-sale) at different transaction prices.  When moused over the violin plot, the density will be displayed.</a:t>
            </a:r>
          </a:p>
          <a:p>
            <a:pPr lvl="0">
              <a:spcBef>
                <a:spcPct val="0"/>
              </a:spcBef>
            </a:pPr>
            <a:endParaRPr lang="en-US" sz="2000" dirty="0">
              <a:latin typeface="Public Sans"/>
            </a:endParaRPr>
          </a:p>
          <a:p>
            <a:pPr marL="342900" lvl="0" indent="-342900">
              <a:spcBef>
                <a:spcPct val="0"/>
              </a:spcBef>
              <a:buFontTx/>
              <a:buChar char="-"/>
            </a:pPr>
            <a:r>
              <a:rPr lang="en-US" sz="2000" dirty="0">
                <a:latin typeface="Public Sans"/>
              </a:rPr>
              <a:t>The violin plot is accompanied by an overlaid box plot, which provide additional information of the distribution of Sales Transaction prices grouped by type of sales.</a:t>
            </a:r>
          </a:p>
          <a:p>
            <a:pPr marL="342900" lvl="0" indent="-342900">
              <a:spcBef>
                <a:spcPct val="0"/>
              </a:spcBef>
              <a:buFontTx/>
              <a:buChar char="-"/>
            </a:pPr>
            <a:endParaRPr lang="en-US" sz="2000" dirty="0">
              <a:latin typeface="Public Sans"/>
            </a:endParaRPr>
          </a:p>
          <a:p>
            <a:pPr marL="342900" lvl="0" indent="-342900">
              <a:spcBef>
                <a:spcPct val="0"/>
              </a:spcBef>
              <a:buFontTx/>
              <a:buChar char="-"/>
            </a:pPr>
            <a:r>
              <a:rPr lang="en-US" sz="2000" b="1" dirty="0">
                <a:latin typeface="Public Sans"/>
              </a:rPr>
              <a:t>Box plots </a:t>
            </a:r>
            <a:r>
              <a:rPr lang="en-US" sz="2000" dirty="0">
                <a:latin typeface="Public Sans"/>
              </a:rPr>
              <a:t>are often used in explanatory data analysis to show the </a:t>
            </a:r>
            <a:r>
              <a:rPr lang="en-US" sz="2000" b="1" dirty="0">
                <a:latin typeface="Public Sans"/>
              </a:rPr>
              <a:t>distribution of numerical data and skewness through displaying the data quartiles (or percentiles) and averages</a:t>
            </a:r>
            <a:r>
              <a:rPr lang="en-US" sz="2000" dirty="0">
                <a:latin typeface="Public Sans"/>
              </a:rPr>
              <a:t>.</a:t>
            </a:r>
          </a:p>
          <a:p>
            <a:pPr lvl="0">
              <a:spcBef>
                <a:spcPct val="0"/>
              </a:spcBef>
            </a:pPr>
            <a:r>
              <a:rPr lang="en-US" sz="2000" dirty="0">
                <a:latin typeface="Public Sans"/>
              </a:rPr>
              <a:t> </a:t>
            </a:r>
          </a:p>
          <a:p>
            <a:pPr marL="342900" lvl="0" indent="-342900">
              <a:spcBef>
                <a:spcPct val="0"/>
              </a:spcBef>
              <a:buFontTx/>
              <a:buChar char="-"/>
            </a:pPr>
            <a:r>
              <a:rPr lang="en-US" sz="2000" dirty="0">
                <a:latin typeface="Public Sans"/>
              </a:rPr>
              <a:t>When we hover over the box plots, the summary of the Sales Transaction Price data is shown: </a:t>
            </a:r>
          </a:p>
          <a:p>
            <a:pPr marL="800100" lvl="1" indent="-342900">
              <a:spcBef>
                <a:spcPct val="0"/>
              </a:spcBef>
              <a:buFontTx/>
              <a:buChar char="-"/>
            </a:pPr>
            <a:r>
              <a:rPr lang="en-US" sz="2000" dirty="0">
                <a:latin typeface="Public Sans"/>
              </a:rPr>
              <a:t>the minimum,</a:t>
            </a:r>
          </a:p>
          <a:p>
            <a:pPr marL="800100" lvl="1" indent="-342900">
              <a:spcBef>
                <a:spcPct val="0"/>
              </a:spcBef>
              <a:buFontTx/>
              <a:buChar char="-"/>
            </a:pPr>
            <a:r>
              <a:rPr lang="en-US" sz="2000" dirty="0">
                <a:latin typeface="Public Sans"/>
              </a:rPr>
              <a:t>first (lower) quartile, </a:t>
            </a:r>
          </a:p>
          <a:p>
            <a:pPr marL="800100" lvl="1" indent="-342900">
              <a:spcBef>
                <a:spcPct val="0"/>
              </a:spcBef>
              <a:buFontTx/>
              <a:buChar char="-"/>
            </a:pPr>
            <a:r>
              <a:rPr lang="en-US" sz="2000" dirty="0">
                <a:latin typeface="Public Sans"/>
              </a:rPr>
              <a:t>median, </a:t>
            </a:r>
          </a:p>
          <a:p>
            <a:pPr marL="800100" lvl="1" indent="-342900">
              <a:spcBef>
                <a:spcPct val="0"/>
              </a:spcBef>
              <a:buFontTx/>
              <a:buChar char="-"/>
            </a:pPr>
            <a:r>
              <a:rPr lang="en-US" sz="2000" dirty="0">
                <a:latin typeface="Public Sans"/>
              </a:rPr>
              <a:t>third (upper) quartile, </a:t>
            </a:r>
          </a:p>
          <a:p>
            <a:pPr marL="800100" lvl="1" indent="-342900">
              <a:spcBef>
                <a:spcPct val="0"/>
              </a:spcBef>
              <a:buFontTx/>
              <a:buChar char="-"/>
            </a:pPr>
            <a:r>
              <a:rPr lang="en-US" sz="2000" dirty="0">
                <a:latin typeface="Public Sans"/>
              </a:rPr>
              <a:t>upper and/or lower fence; and</a:t>
            </a:r>
          </a:p>
          <a:p>
            <a:pPr marL="800100" lvl="1" indent="-342900">
              <a:spcBef>
                <a:spcPct val="0"/>
              </a:spcBef>
              <a:buFontTx/>
              <a:buChar char="-"/>
            </a:pPr>
            <a:r>
              <a:rPr lang="en-US" sz="2000" dirty="0">
                <a:latin typeface="Public Sans"/>
              </a:rPr>
              <a:t>maximum score.</a:t>
            </a:r>
          </a:p>
          <a:p>
            <a:pPr marL="342900" lvl="0" indent="-342900">
              <a:spcBef>
                <a:spcPct val="0"/>
              </a:spcBef>
              <a:buFontTx/>
              <a:buChar char="-"/>
            </a:pPr>
            <a:endParaRPr lang="en-US" sz="2000" dirty="0">
              <a:latin typeface="Public Sans"/>
            </a:endParaRPr>
          </a:p>
          <a:p>
            <a:pPr marL="457200" lvl="0" indent="-457200">
              <a:lnSpc>
                <a:spcPts val="5600"/>
              </a:lnSpc>
              <a:spcBef>
                <a:spcPct val="0"/>
              </a:spcBef>
              <a:buAutoNum type="arabicParenR"/>
            </a:pPr>
            <a:endParaRPr lang="en-US" sz="2000" u="none" dirty="0">
              <a:latin typeface="Public Sans"/>
            </a:endParaRPr>
          </a:p>
        </p:txBody>
      </p:sp>
      <p:pic>
        <p:nvPicPr>
          <p:cNvPr id="14" name="Picture 13">
            <a:extLst>
              <a:ext uri="{FF2B5EF4-FFF2-40B4-BE49-F238E27FC236}">
                <a16:creationId xmlns:a16="http://schemas.microsoft.com/office/drawing/2014/main" id="{1A99709D-A1CD-46CE-A869-FAB4C33F7BBC}"/>
              </a:ext>
            </a:extLst>
          </p:cNvPr>
          <p:cNvPicPr>
            <a:picLocks noChangeAspect="1"/>
          </p:cNvPicPr>
          <p:nvPr/>
        </p:nvPicPr>
        <p:blipFill>
          <a:blip r:embed="rId3"/>
          <a:stretch>
            <a:fillRect/>
          </a:stretch>
        </p:blipFill>
        <p:spPr>
          <a:xfrm>
            <a:off x="1458544" y="2326726"/>
            <a:ext cx="8326036" cy="5940974"/>
          </a:xfrm>
          <a:prstGeom prst="rect">
            <a:avLst/>
          </a:prstGeom>
        </p:spPr>
      </p:pic>
    </p:spTree>
    <p:extLst>
      <p:ext uri="{BB962C8B-B14F-4D97-AF65-F5344CB8AC3E}">
        <p14:creationId xmlns:p14="http://schemas.microsoft.com/office/powerpoint/2010/main" val="512463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00D3E-F95F-43C0-9B32-E9FB0E36BC6A}"/>
              </a:ext>
            </a:extLst>
          </p:cNvPr>
          <p:cNvPicPr>
            <a:picLocks noChangeAspect="1"/>
          </p:cNvPicPr>
          <p:nvPr/>
        </p:nvPicPr>
        <p:blipFill>
          <a:blip r:embed="rId2"/>
          <a:stretch>
            <a:fillRect/>
          </a:stretch>
        </p:blipFill>
        <p:spPr>
          <a:xfrm>
            <a:off x="3951720" y="495300"/>
            <a:ext cx="13697269" cy="7289884"/>
          </a:xfrm>
          <a:prstGeom prst="rect">
            <a:avLst/>
          </a:prstGeom>
        </p:spPr>
      </p:pic>
      <p:grpSp>
        <p:nvGrpSpPr>
          <p:cNvPr id="5" name="Group 5"/>
          <p:cNvGrpSpPr/>
          <p:nvPr/>
        </p:nvGrpSpPr>
        <p:grpSpPr>
          <a:xfrm>
            <a:off x="1143000" y="702260"/>
            <a:ext cx="4953001" cy="2536240"/>
            <a:chOff x="0" y="0"/>
            <a:chExt cx="5834230" cy="4331910"/>
          </a:xfrm>
        </p:grpSpPr>
        <p:sp>
          <p:nvSpPr>
            <p:cNvPr id="6" name="AutoShape 6"/>
            <p:cNvSpPr/>
            <p:nvPr/>
          </p:nvSpPr>
          <p:spPr>
            <a:xfrm>
              <a:off x="0" y="0"/>
              <a:ext cx="12700" cy="4331910"/>
            </a:xfrm>
            <a:prstGeom prst="rect">
              <a:avLst/>
            </a:prstGeom>
            <a:solidFill>
              <a:srgbClr val="FFFFFF"/>
            </a:solidFill>
          </p:spPr>
        </p:sp>
        <p:sp>
          <p:nvSpPr>
            <p:cNvPr id="7" name="TextBox 7"/>
            <p:cNvSpPr txBox="1"/>
            <p:nvPr/>
          </p:nvSpPr>
          <p:spPr>
            <a:xfrm>
              <a:off x="300690" y="0"/>
              <a:ext cx="5533540" cy="855705"/>
            </a:xfrm>
            <a:prstGeom prst="rect">
              <a:avLst/>
            </a:prstGeom>
          </p:spPr>
          <p:txBody>
            <a:bodyPr wrap="square" lIns="0" tIns="0" rIns="0" bIns="0" rtlCol="0" anchor="t">
              <a:spAutoFit/>
            </a:bodyPr>
            <a:lstStyle/>
            <a:p>
              <a:pPr marL="0" lvl="0" indent="0">
                <a:lnSpc>
                  <a:spcPts val="5600"/>
                </a:lnSpc>
                <a:spcBef>
                  <a:spcPct val="0"/>
                </a:spcBef>
              </a:pPr>
              <a:r>
                <a:rPr lang="en-US" sz="3500" dirty="0">
                  <a:solidFill>
                    <a:schemeClr val="bg1"/>
                  </a:solidFill>
                  <a:latin typeface="Public Sans"/>
                </a:rPr>
                <a:t>2. Buy</a:t>
              </a:r>
              <a:endParaRPr lang="en-US" sz="3500" u="none" dirty="0">
                <a:solidFill>
                  <a:schemeClr val="bg1"/>
                </a:solidFill>
                <a:latin typeface="Public Sans"/>
              </a:endParaRPr>
            </a:p>
          </p:txBody>
        </p:sp>
      </p:grpSp>
      <p:sp>
        <p:nvSpPr>
          <p:cNvPr id="8" name="TextBox 7">
            <a:extLst>
              <a:ext uri="{FF2B5EF4-FFF2-40B4-BE49-F238E27FC236}">
                <a16:creationId xmlns:a16="http://schemas.microsoft.com/office/drawing/2014/main" id="{E132947D-2442-4985-8B2B-86F6D8E02C44}"/>
              </a:ext>
            </a:extLst>
          </p:cNvPr>
          <p:cNvSpPr txBox="1"/>
          <p:nvPr/>
        </p:nvSpPr>
        <p:spPr>
          <a:xfrm>
            <a:off x="1458544" y="1344038"/>
            <a:ext cx="2733020" cy="615553"/>
          </a:xfrm>
          <a:prstGeom prst="rect">
            <a:avLst/>
          </a:prstGeom>
        </p:spPr>
        <p:txBody>
          <a:bodyPr wrap="square" lIns="0" tIns="0" rIns="0" bIns="0" rtlCol="0" anchor="t">
            <a:spAutoFit/>
          </a:bodyPr>
          <a:lstStyle/>
          <a:p>
            <a:pPr marL="0" lvl="0" indent="0">
              <a:spcBef>
                <a:spcPct val="0"/>
              </a:spcBef>
            </a:pPr>
            <a:r>
              <a:rPr lang="en-US" sz="2000" u="none" dirty="0">
                <a:solidFill>
                  <a:schemeClr val="bg1"/>
                </a:solidFill>
                <a:latin typeface="Public Sans"/>
              </a:rPr>
              <a:t>2.2 Price Sensitivity Tab</a:t>
            </a:r>
          </a:p>
        </p:txBody>
      </p:sp>
      <p:sp>
        <p:nvSpPr>
          <p:cNvPr id="11" name="TextBox 4">
            <a:extLst>
              <a:ext uri="{FF2B5EF4-FFF2-40B4-BE49-F238E27FC236}">
                <a16:creationId xmlns:a16="http://schemas.microsoft.com/office/drawing/2014/main" id="{0312FF7E-AE40-4BFA-8E11-FBF7075A82FB}"/>
              </a:ext>
            </a:extLst>
          </p:cNvPr>
          <p:cNvSpPr txBox="1"/>
          <p:nvPr/>
        </p:nvSpPr>
        <p:spPr>
          <a:xfrm>
            <a:off x="17373600" y="9029700"/>
            <a:ext cx="533400" cy="1023870"/>
          </a:xfrm>
          <a:prstGeom prst="rect">
            <a:avLst/>
          </a:prstGeom>
        </p:spPr>
        <p:txBody>
          <a:bodyPr wrap="square" lIns="0" tIns="0" rIns="0" bIns="0" rtlCol="0" anchor="t">
            <a:spAutoFit/>
          </a:bodyPr>
          <a:lstStyle/>
          <a:p>
            <a:pPr marL="0" lvl="0" indent="0" algn="l">
              <a:lnSpc>
                <a:spcPts val="9600"/>
              </a:lnSpc>
              <a:spcBef>
                <a:spcPct val="0"/>
              </a:spcBef>
            </a:pPr>
            <a:r>
              <a:rPr lang="en-US" sz="3000" dirty="0">
                <a:solidFill>
                  <a:schemeClr val="bg1"/>
                </a:solidFill>
                <a:latin typeface="Libre Baskerville"/>
              </a:rPr>
              <a:t>07</a:t>
            </a:r>
          </a:p>
        </p:txBody>
      </p:sp>
      <p:sp>
        <p:nvSpPr>
          <p:cNvPr id="9" name="AutoShape 6">
            <a:extLst>
              <a:ext uri="{FF2B5EF4-FFF2-40B4-BE49-F238E27FC236}">
                <a16:creationId xmlns:a16="http://schemas.microsoft.com/office/drawing/2014/main" id="{C5AB4175-9894-4935-8F08-17863EB768B1}"/>
              </a:ext>
            </a:extLst>
          </p:cNvPr>
          <p:cNvSpPr/>
          <p:nvPr/>
        </p:nvSpPr>
        <p:spPr>
          <a:xfrm>
            <a:off x="1143000" y="702260"/>
            <a:ext cx="9525" cy="3248932"/>
          </a:xfrm>
          <a:prstGeom prst="rect">
            <a:avLst/>
          </a:prstGeom>
          <a:solidFill>
            <a:schemeClr val="bg1"/>
          </a:solidFill>
        </p:spPr>
      </p:sp>
      <p:pic>
        <p:nvPicPr>
          <p:cNvPr id="19" name="Picture 18">
            <a:extLst>
              <a:ext uri="{FF2B5EF4-FFF2-40B4-BE49-F238E27FC236}">
                <a16:creationId xmlns:a16="http://schemas.microsoft.com/office/drawing/2014/main" id="{87A602B1-C32F-4FE3-BED1-80C40FB07A81}"/>
              </a:ext>
            </a:extLst>
          </p:cNvPr>
          <p:cNvPicPr>
            <a:picLocks noChangeAspect="1"/>
          </p:cNvPicPr>
          <p:nvPr/>
        </p:nvPicPr>
        <p:blipFill>
          <a:blip r:embed="rId3"/>
          <a:stretch>
            <a:fillRect/>
          </a:stretch>
        </p:blipFill>
        <p:spPr>
          <a:xfrm>
            <a:off x="152400" y="9388798"/>
            <a:ext cx="4039164" cy="800212"/>
          </a:xfrm>
          <a:prstGeom prst="rect">
            <a:avLst/>
          </a:prstGeom>
        </p:spPr>
      </p:pic>
      <p:sp>
        <p:nvSpPr>
          <p:cNvPr id="17" name="TextBox 16">
            <a:extLst>
              <a:ext uri="{FF2B5EF4-FFF2-40B4-BE49-F238E27FC236}">
                <a16:creationId xmlns:a16="http://schemas.microsoft.com/office/drawing/2014/main" id="{8F5800A8-AE28-43CD-B106-E8DF0444FC54}"/>
              </a:ext>
            </a:extLst>
          </p:cNvPr>
          <p:cNvSpPr txBox="1"/>
          <p:nvPr/>
        </p:nvSpPr>
        <p:spPr>
          <a:xfrm>
            <a:off x="1494830" y="8616479"/>
            <a:ext cx="16296056" cy="307777"/>
          </a:xfrm>
          <a:prstGeom prst="rect">
            <a:avLst/>
          </a:prstGeom>
        </p:spPr>
        <p:txBody>
          <a:bodyPr wrap="square" lIns="0" tIns="0" rIns="0" bIns="0" rtlCol="0" anchor="t">
            <a:spAutoFit/>
          </a:bodyPr>
          <a:lstStyle/>
          <a:p>
            <a:pPr marL="0" lvl="0" indent="0">
              <a:spcBef>
                <a:spcPct val="0"/>
              </a:spcBef>
            </a:pPr>
            <a:r>
              <a:rPr lang="en-US" sz="2000" u="none" dirty="0">
                <a:solidFill>
                  <a:schemeClr val="bg1"/>
                </a:solidFill>
                <a:latin typeface="Public Sans"/>
              </a:rPr>
              <a:t>This tab allows you to visualize relationship of different characters of properties on the unit price ($/sqm).</a:t>
            </a:r>
          </a:p>
        </p:txBody>
      </p:sp>
      <p:sp>
        <p:nvSpPr>
          <p:cNvPr id="29" name="Rectangle 28">
            <a:extLst>
              <a:ext uri="{FF2B5EF4-FFF2-40B4-BE49-F238E27FC236}">
                <a16:creationId xmlns:a16="http://schemas.microsoft.com/office/drawing/2014/main" id="{BD29342C-501F-45D2-9761-290EE5A49E35}"/>
              </a:ext>
            </a:extLst>
          </p:cNvPr>
          <p:cNvSpPr/>
          <p:nvPr/>
        </p:nvSpPr>
        <p:spPr>
          <a:xfrm>
            <a:off x="3883854" y="1996891"/>
            <a:ext cx="1684060" cy="31989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44132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8034BFFE66FB40B9344BC286984D1F" ma:contentTypeVersion="9" ma:contentTypeDescription="Create a new document." ma:contentTypeScope="" ma:versionID="5dfc3e6d3e7813f7bb7ab32afca8b1a6">
  <xsd:schema xmlns:xsd="http://www.w3.org/2001/XMLSchema" xmlns:xs="http://www.w3.org/2001/XMLSchema" xmlns:p="http://schemas.microsoft.com/office/2006/metadata/properties" xmlns:ns2="9e17eaf3-4a01-461c-8232-be7b520a16d2" targetNamespace="http://schemas.microsoft.com/office/2006/metadata/properties" ma:root="true" ma:fieldsID="68a8eeddf91b7b7f6a55796379bf84b1" ns2:_="">
    <xsd:import namespace="9e17eaf3-4a01-461c-8232-be7b520a16d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7eaf3-4a01-461c-8232-be7b520a16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32A3CA-56BF-404E-B434-3E3DEE9F7B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17eaf3-4a01-461c-8232-be7b520a16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63F8FB-1C34-4769-A77B-65BCB9D294F9}">
  <ds:schemaRefs>
    <ds:schemaRef ds:uri="9e17eaf3-4a01-461c-8232-be7b520a16d2"/>
    <ds:schemaRef ds:uri="http://purl.org/dc/dcmitype/"/>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7A1EE76E-9FDE-4D85-9D56-444E24DE12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1481</TotalTime>
  <Words>3479</Words>
  <Application>Microsoft Office PowerPoint</Application>
  <PresentationFormat>Custom</PresentationFormat>
  <Paragraphs>392</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Public Sans</vt:lpstr>
      <vt:lpstr>Calibri</vt:lpstr>
      <vt:lpstr>Public Sans Bold</vt:lpstr>
      <vt:lpstr>Libre Baskerville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 Lam Annie Chan</dc:creator>
  <cp:lastModifiedBy>TING Peiling</cp:lastModifiedBy>
  <cp:revision>78</cp:revision>
  <dcterms:created xsi:type="dcterms:W3CDTF">2006-08-16T00:00:00Z</dcterms:created>
  <dcterms:modified xsi:type="dcterms:W3CDTF">2022-04-02T05:06:06Z</dcterms:modified>
  <dc:identifier>DAE8R_0SADw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0x010100568034BFFE66FB40B9344BC286984D1F</vt:lpwstr>
  </property>
</Properties>
</file>